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42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32E8F-DD5A-4B1E-B8FB-9B2B6350FDC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CD28-1EDA-409C-A408-8671BB63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A8AD-A5F6-470E-9967-21A7E7582E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9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67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507" y="1683271"/>
            <a:ext cx="112649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01219" y="3902455"/>
            <a:ext cx="418956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77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3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C476B-19AF-4BA1-9E58-3D53CFFDDBE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F323-46E8-4FF4-8788-FE683B2EA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2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emergency-preparedness-and-response/mcm-legal-regulatory-and-policy-framework/emergency-use-authorization" TargetMode="External"/><Relationship Id="rId2" Type="http://schemas.openxmlformats.org/officeDocument/2006/relationships/hyperlink" Target="https://www.fda.gov/safety/reporting-serious-problems-fda/what-serious-adverse-event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munize.org/catg.d/p7010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vaccines/pubs/pinkbook/flu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SuCPnPeYE" TargetMode="External"/><Relationship Id="rId2" Type="http://schemas.openxmlformats.org/officeDocument/2006/relationships/hyperlink" Target="https://www.msn.com/en-us/video/peopleandplaces/what-s-inside-an-operation-warp-speed-vaccine-distribution-box/vi-BB1bdqqt?ocid=spartan-ntp-feeds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372121" y="829168"/>
            <a:ext cx="11447756" cy="2475037"/>
          </a:xfrm>
          <a:prstGeom prst="rect">
            <a:avLst/>
          </a:prstGeom>
          <a:effectLst/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lang="en-US" spc="-35" dirty="0"/>
              <a:t>V</a:t>
            </a:r>
            <a:r>
              <a:rPr spc="-35" dirty="0" smtClean="0"/>
              <a:t>accinations </a:t>
            </a:r>
            <a:r>
              <a:rPr spc="-5" dirty="0" smtClean="0"/>
              <a:t>by </a:t>
            </a:r>
            <a:r>
              <a:rPr spc="-5" dirty="0"/>
              <a:t>EMS</a:t>
            </a:r>
            <a:r>
              <a:rPr spc="-70" dirty="0"/>
              <a:t> </a:t>
            </a:r>
            <a:r>
              <a:rPr spc="-5" dirty="0"/>
              <a:t>Providers</a:t>
            </a:r>
            <a:r>
              <a:rPr lang="en-US" spc="-5" dirty="0"/>
              <a:t/>
            </a:r>
            <a:br>
              <a:rPr lang="en-US" spc="-5" dirty="0"/>
            </a:br>
            <a:r>
              <a:rPr lang="en-US" spc="-5" dirty="0" smtClean="0"/>
              <a:t> </a:t>
            </a:r>
            <a:r>
              <a:rPr lang="en-US" sz="4000" spc="-5" dirty="0" smtClean="0"/>
              <a:t>Primarily </a:t>
            </a:r>
            <a:r>
              <a:rPr lang="en-US" sz="4000" spc="-5" dirty="0"/>
              <a:t>for AEMTs and Paramedics in the </a:t>
            </a:r>
            <a:r>
              <a:rPr lang="en-US" sz="4000" spc="-5" dirty="0" smtClean="0"/>
              <a:t>   </a:t>
            </a:r>
            <a:br>
              <a:rPr lang="en-US" sz="4000" spc="-5" dirty="0" smtClean="0"/>
            </a:br>
            <a:r>
              <a:rPr lang="en-US" sz="4000" spc="-5" dirty="0"/>
              <a:t> </a:t>
            </a:r>
            <a:r>
              <a:rPr lang="en-US" sz="4000" spc="-5" dirty="0" smtClean="0"/>
              <a:t>GMVEMSC </a:t>
            </a:r>
            <a:r>
              <a:rPr lang="en-US" sz="4000" spc="-5" dirty="0"/>
              <a:t>region</a:t>
            </a:r>
            <a:endParaRPr spc="-5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4001219" y="3902455"/>
            <a:ext cx="4189560" cy="332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object 8"/>
          <p:cNvSpPr/>
          <p:nvPr/>
        </p:nvSpPr>
        <p:spPr>
          <a:xfrm>
            <a:off x="10600677" y="4874929"/>
            <a:ext cx="1219200" cy="1328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1" y="4290253"/>
            <a:ext cx="1913004" cy="19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5"/>
    </mc:Choice>
    <mc:Fallback>
      <p:transition spd="slow" advTm="66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083" y="946485"/>
            <a:ext cx="244919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I</a:t>
            </a:r>
            <a:r>
              <a:rPr sz="4400" b="1" spc="-5" dirty="0"/>
              <a:t>nf</a:t>
            </a:r>
            <a:r>
              <a:rPr sz="4400" b="1" dirty="0"/>
              <a:t>l</a:t>
            </a:r>
            <a:r>
              <a:rPr sz="4400" b="1" spc="-5" dirty="0"/>
              <a:t>u</a:t>
            </a:r>
            <a:r>
              <a:rPr sz="4400" b="1" dirty="0"/>
              <a:t>e</a:t>
            </a:r>
            <a:r>
              <a:rPr sz="4400" b="1" spc="-5" dirty="0"/>
              <a:t>n</a:t>
            </a:r>
            <a:r>
              <a:rPr sz="4400" b="1" spc="5" dirty="0"/>
              <a:t>z</a:t>
            </a:r>
            <a:r>
              <a:rPr sz="4400" b="1" dirty="0"/>
              <a:t>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8495" y="2065423"/>
            <a:ext cx="7423150" cy="36016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Classic symptoms include rapid onset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3200" dirty="0">
              <a:latin typeface="Arial"/>
              <a:cs typeface="Arial"/>
            </a:endParaRP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Fever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Myalgia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Sore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throat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Nonproductive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cough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Headache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3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4"/>
    </mc:Choice>
    <mc:Fallback xmlns="">
      <p:transition spd="slow" advTm="3377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166" y="917411"/>
            <a:ext cx="3555476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/>
              <a:t>COVID-19</a:t>
            </a:r>
            <a:endParaRPr sz="4400" b="1" dirty="0"/>
          </a:p>
        </p:txBody>
      </p:sp>
      <p:sp>
        <p:nvSpPr>
          <p:cNvPr id="21" name="object 21"/>
          <p:cNvSpPr txBox="1"/>
          <p:nvPr/>
        </p:nvSpPr>
        <p:spPr>
          <a:xfrm>
            <a:off x="188494" y="1949811"/>
            <a:ext cx="7423150" cy="4755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Classic symptoms include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Fever or chills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Cough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Shortness of breath or difficulty breathing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Fatigue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Muscle or body aches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Headache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New loss of taste or smell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Sore throat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Congestion or runny nose</a:t>
            </a: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Nausea or vomiting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13384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Diarrhea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0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88"/>
    </mc:Choice>
    <mc:Fallback xmlns="">
      <p:transition spd="slow" advTm="440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306" y="948964"/>
            <a:ext cx="244919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I</a:t>
            </a:r>
            <a:r>
              <a:rPr sz="4400" b="1" spc="-5" dirty="0"/>
              <a:t>nf</a:t>
            </a:r>
            <a:r>
              <a:rPr sz="4400" b="1" dirty="0"/>
              <a:t>l</a:t>
            </a:r>
            <a:r>
              <a:rPr sz="4400" b="1" spc="-5" dirty="0"/>
              <a:t>u</a:t>
            </a:r>
            <a:r>
              <a:rPr sz="4400" b="1" dirty="0"/>
              <a:t>e</a:t>
            </a:r>
            <a:r>
              <a:rPr sz="4400" b="1" spc="-5" dirty="0"/>
              <a:t>n</a:t>
            </a:r>
            <a:r>
              <a:rPr sz="4400" b="1" spc="5" dirty="0"/>
              <a:t>z</a:t>
            </a:r>
            <a:r>
              <a:rPr sz="4400" b="1" dirty="0"/>
              <a:t>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6306" y="1904721"/>
            <a:ext cx="10399294" cy="446083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transmission</a:t>
            </a:r>
            <a:endParaRPr sz="3200" dirty="0">
              <a:latin typeface="Arial"/>
              <a:cs typeface="Arial"/>
            </a:endParaRP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Incubation period of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days (range of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1-4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days)</a:t>
            </a:r>
            <a:endParaRPr sz="3200" dirty="0">
              <a:latin typeface="Arial"/>
              <a:cs typeface="Arial"/>
            </a:endParaRPr>
          </a:p>
          <a:p>
            <a:pPr marL="469900" marR="251460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Infected persons can transmit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virus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up to 2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days before onset of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3200" dirty="0">
              <a:latin typeface="Arial"/>
              <a:cs typeface="Arial"/>
            </a:endParaRPr>
          </a:p>
          <a:p>
            <a:pPr marL="469900" marR="412115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Adults can be contagious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up to 5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 after onset of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3200" dirty="0">
              <a:latin typeface="Arial"/>
              <a:cs typeface="Arial"/>
            </a:endParaRPr>
          </a:p>
          <a:p>
            <a:pPr marL="469900" marR="838835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Children can be contagious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up to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10 days after onset of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6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0"/>
    </mc:Choice>
    <mc:Fallback xmlns="">
      <p:transition spd="slow" advTm="2388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284" y="911869"/>
            <a:ext cx="35052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/>
              <a:t>COVID-19</a:t>
            </a:r>
            <a:endParaRPr sz="4400" b="1" dirty="0"/>
          </a:p>
        </p:txBody>
      </p:sp>
      <p:sp>
        <p:nvSpPr>
          <p:cNvPr id="26" name="object 26"/>
          <p:cNvSpPr txBox="1"/>
          <p:nvPr/>
        </p:nvSpPr>
        <p:spPr>
          <a:xfrm>
            <a:off x="108284" y="1909012"/>
            <a:ext cx="8991600" cy="27783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transmission</a:t>
            </a:r>
            <a:endParaRPr sz="3200" dirty="0">
              <a:latin typeface="Arial"/>
              <a:cs typeface="Arial"/>
            </a:endParaRP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Incubation period of </a:t>
            </a: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up to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14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lang="en-US" sz="3200" b="1" spc="-10" dirty="0">
                <a:solidFill>
                  <a:srgbClr val="FFFFFF"/>
                </a:solidFill>
                <a:latin typeface="Arial"/>
                <a:cs typeface="Arial"/>
              </a:rPr>
              <a:t> with highest rates of transmission in first 5 days</a:t>
            </a:r>
            <a:endParaRPr sz="3200" dirty="0">
              <a:latin typeface="Arial"/>
              <a:cs typeface="Arial"/>
            </a:endParaRPr>
          </a:p>
          <a:p>
            <a:pPr marL="469900" marR="251460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Infected persons can transmit virus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up to 2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days before onset of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2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3"/>
    </mc:Choice>
    <mc:Fallback xmlns="">
      <p:transition spd="slow" advTm="3686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>
            <a:spLocks noGrp="1"/>
          </p:cNvSpPr>
          <p:nvPr>
            <p:ph idx="1"/>
          </p:nvPr>
        </p:nvSpPr>
        <p:spPr>
          <a:xfrm>
            <a:off x="68179" y="2037348"/>
            <a:ext cx="9372600" cy="3943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1375" marR="2530475" indent="-334010">
              <a:lnSpc>
                <a:spcPct val="120000"/>
              </a:lnSpc>
              <a:spcBef>
                <a:spcPts val="100"/>
              </a:spcBef>
            </a:pPr>
            <a:r>
              <a:rPr b="1" spc="-10" dirty="0"/>
              <a:t>1918: </a:t>
            </a:r>
            <a:r>
              <a:rPr b="1" spc="-5" dirty="0"/>
              <a:t>Spanish Flu </a:t>
            </a:r>
            <a:r>
              <a:rPr b="1" dirty="0"/>
              <a:t>–</a:t>
            </a:r>
            <a:r>
              <a:rPr b="1" spc="-195" dirty="0"/>
              <a:t> </a:t>
            </a:r>
            <a:r>
              <a:rPr b="1" spc="-5" dirty="0"/>
              <a:t>A/H1N1  Greater than</a:t>
            </a:r>
            <a:r>
              <a:rPr b="1" spc="-50" dirty="0"/>
              <a:t> </a:t>
            </a:r>
            <a:r>
              <a:rPr b="1" spc="-10" dirty="0"/>
              <a:t>500,000</a:t>
            </a:r>
          </a:p>
          <a:p>
            <a:pPr marL="939165" marR="2792730" indent="-431800">
              <a:lnSpc>
                <a:spcPct val="120000"/>
              </a:lnSpc>
            </a:pPr>
            <a:r>
              <a:rPr b="1" spc="-10" dirty="0"/>
              <a:t>1957: </a:t>
            </a:r>
            <a:r>
              <a:rPr b="1" spc="-5" dirty="0"/>
              <a:t>Asian Flu </a:t>
            </a:r>
            <a:r>
              <a:rPr b="1" dirty="0"/>
              <a:t>–</a:t>
            </a:r>
            <a:r>
              <a:rPr b="1" spc="-305" dirty="0"/>
              <a:t> </a:t>
            </a:r>
            <a:r>
              <a:rPr b="1" spc="-5" dirty="0"/>
              <a:t>A/H12N2  Approximately</a:t>
            </a:r>
            <a:r>
              <a:rPr b="1" spc="-45" dirty="0"/>
              <a:t> </a:t>
            </a:r>
            <a:r>
              <a:rPr b="1" spc="-10" dirty="0"/>
              <a:t>69,800</a:t>
            </a:r>
          </a:p>
          <a:p>
            <a:pPr marL="939165" marR="2313940" indent="-431800">
              <a:lnSpc>
                <a:spcPct val="120000"/>
              </a:lnSpc>
            </a:pPr>
            <a:r>
              <a:rPr b="1" spc="-10" dirty="0"/>
              <a:t>1968: </a:t>
            </a:r>
            <a:r>
              <a:rPr b="1" dirty="0"/>
              <a:t>Hong Kong </a:t>
            </a:r>
            <a:r>
              <a:rPr b="1" spc="-5" dirty="0"/>
              <a:t>Flu </a:t>
            </a:r>
            <a:r>
              <a:rPr b="1" dirty="0"/>
              <a:t>–</a:t>
            </a:r>
            <a:r>
              <a:rPr b="1" spc="-135" dirty="0"/>
              <a:t> </a:t>
            </a:r>
            <a:r>
              <a:rPr b="1" spc="-5" dirty="0"/>
              <a:t>H3N2  Approximately</a:t>
            </a:r>
            <a:r>
              <a:rPr b="1" spc="-45" dirty="0"/>
              <a:t> </a:t>
            </a:r>
            <a:r>
              <a:rPr b="1" spc="-10" dirty="0"/>
              <a:t>33,800</a:t>
            </a:r>
          </a:p>
          <a:p>
            <a:pPr marL="954405" marR="5080" indent="-447040">
              <a:lnSpc>
                <a:spcPct val="120000"/>
              </a:lnSpc>
            </a:pPr>
            <a:r>
              <a:rPr b="1" spc="-10" dirty="0"/>
              <a:t>2009: </a:t>
            </a:r>
            <a:r>
              <a:rPr b="1" spc="-5" dirty="0"/>
              <a:t>Swine Flu </a:t>
            </a:r>
            <a:r>
              <a:rPr b="1" dirty="0"/>
              <a:t>– </a:t>
            </a:r>
            <a:r>
              <a:rPr b="1" spc="-5" dirty="0"/>
              <a:t>Novel strain of</a:t>
            </a:r>
            <a:r>
              <a:rPr b="1" spc="-180" dirty="0"/>
              <a:t> </a:t>
            </a:r>
            <a:r>
              <a:rPr b="1" spc="-5" dirty="0"/>
              <a:t>A/H1N1  </a:t>
            </a:r>
            <a:r>
              <a:rPr b="1" dirty="0"/>
              <a:t>CDC </a:t>
            </a:r>
            <a:r>
              <a:rPr b="1" spc="-5" dirty="0"/>
              <a:t>data:</a:t>
            </a:r>
            <a:r>
              <a:rPr b="1" spc="-45" dirty="0"/>
              <a:t> </a:t>
            </a:r>
            <a:r>
              <a:rPr b="1" spc="-10" dirty="0"/>
              <a:t>12,469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79" y="637675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Historic Influenza</a:t>
            </a:r>
            <a:r>
              <a:rPr lang="en-US" sz="4000" b="1" spc="-100" dirty="0"/>
              <a:t> </a:t>
            </a:r>
            <a:r>
              <a:rPr lang="en-US" sz="4000" b="1" dirty="0"/>
              <a:t>Pandemics  and Deaths in </a:t>
            </a:r>
            <a:r>
              <a:rPr lang="en-US" sz="4000" b="1" spc="-5" dirty="0"/>
              <a:t>the</a:t>
            </a:r>
            <a:r>
              <a:rPr lang="en-US" sz="4000" b="1" spc="-40" dirty="0"/>
              <a:t> </a:t>
            </a:r>
            <a:r>
              <a:rPr lang="en-US" sz="4000" b="1" dirty="0"/>
              <a:t>USA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83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31"/>
    </mc:Choice>
    <mc:Fallback xmlns="">
      <p:transition spd="slow" advTm="4693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52400" y="609601"/>
            <a:ext cx="883920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56360" marR="5080" indent="450850" algn="ctr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Recent Impact </a:t>
            </a:r>
            <a:r>
              <a:rPr sz="4400" b="1" spc="-5" dirty="0"/>
              <a:t>of  </a:t>
            </a:r>
            <a:r>
              <a:rPr sz="4400" b="1" dirty="0"/>
              <a:t>Influenza in </a:t>
            </a:r>
            <a:r>
              <a:rPr sz="4400" b="1" spc="-5" dirty="0"/>
              <a:t>the</a:t>
            </a:r>
            <a:r>
              <a:rPr sz="4400" b="1" spc="-80" dirty="0"/>
              <a:t> </a:t>
            </a:r>
            <a:r>
              <a:rPr sz="4400" b="1" dirty="0"/>
              <a:t>USA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1676400" y="2514600"/>
          <a:ext cx="8382634" cy="3843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154">
                <a:tc>
                  <a:txBody>
                    <a:bodyPr/>
                    <a:lstStyle/>
                    <a:p>
                      <a:pPr marL="649605">
                        <a:lnSpc>
                          <a:spcPts val="2330"/>
                        </a:lnSpc>
                      </a:pP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CDC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2018-2019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3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October 1,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9065" marR="130810" algn="ctr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through April 4,</a:t>
                      </a:r>
                      <a:r>
                        <a:rPr sz="2000" b="1" spc="-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(estimate)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95">
                <a:tc>
                  <a:txBody>
                    <a:bodyPr/>
                    <a:lstStyle/>
                    <a:p>
                      <a:pPr marL="68580">
                        <a:lnSpc>
                          <a:spcPts val="233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Illnesses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Greater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35.5</a:t>
                      </a:r>
                      <a:r>
                        <a:rPr sz="1800" b="1" spc="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39 million </a:t>
                      </a:r>
                      <a:r>
                        <a:rPr sz="18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56</a:t>
                      </a:r>
                      <a:r>
                        <a:rPr sz="180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95">
                <a:tc>
                  <a:txBody>
                    <a:bodyPr/>
                    <a:lstStyle/>
                    <a:p>
                      <a:pPr marL="67945">
                        <a:lnSpc>
                          <a:spcPts val="233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visits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Greater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16.5</a:t>
                      </a:r>
                      <a:r>
                        <a:rPr sz="1800" b="1" spc="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18 million </a:t>
                      </a:r>
                      <a:r>
                        <a:rPr sz="18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1800" b="1" spc="-3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295">
                <a:tc>
                  <a:txBody>
                    <a:bodyPr/>
                    <a:lstStyle/>
                    <a:p>
                      <a:pPr marL="67945">
                        <a:lnSpc>
                          <a:spcPts val="233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Hospitalizations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490,600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410,00 </a:t>
                      </a:r>
                      <a:r>
                        <a:rPr sz="18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740,000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95">
                <a:tc>
                  <a:txBody>
                    <a:bodyPr/>
                    <a:lstStyle/>
                    <a:p>
                      <a:pPr marL="67945">
                        <a:lnSpc>
                          <a:spcPts val="233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34,200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24,000 </a:t>
                      </a:r>
                      <a:r>
                        <a:rPr sz="18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62,000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19"/>
    </mc:Choice>
    <mc:Fallback xmlns="">
      <p:transition spd="slow" advTm="3951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11" y="838201"/>
            <a:ext cx="506222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Seasonal</a:t>
            </a:r>
            <a:r>
              <a:rPr sz="4400" spc="-70" dirty="0"/>
              <a:t> </a:t>
            </a:r>
            <a:r>
              <a:rPr sz="4400" dirty="0"/>
              <a:t>Influenza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211" y="1997242"/>
            <a:ext cx="8458200" cy="421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09855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Onset and duration of influenza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season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endParaRPr sz="3200" dirty="0">
              <a:latin typeface="Arial"/>
              <a:cs typeface="Arial"/>
            </a:endParaRPr>
          </a:p>
          <a:p>
            <a:pPr marL="469900" marR="579755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Typically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begins in mid-October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Peaks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between December and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March  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endParaRPr sz="3200" dirty="0">
              <a:latin typeface="Arial"/>
              <a:cs typeface="Arial"/>
            </a:endParaRPr>
          </a:p>
          <a:p>
            <a:pPr marL="870584" lvl="1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Ideally in the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fall</a:t>
            </a:r>
            <a:endParaRPr sz="2800" dirty="0">
              <a:latin typeface="Arial"/>
              <a:cs typeface="Arial"/>
            </a:endParaRPr>
          </a:p>
          <a:p>
            <a:pPr marL="870584" marR="5080" lvl="1" indent="-287020">
              <a:spcBef>
                <a:spcPts val="67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However encouraged throughout the entire  influenza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season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3"/>
    </mc:Choice>
    <mc:Fallback xmlns="">
      <p:transition spd="slow" advTm="3476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739783" y="989588"/>
            <a:ext cx="1225538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728470" marR="5080" indent="219075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Evolution </a:t>
            </a:r>
            <a:r>
              <a:rPr sz="4400" b="1" spc="-5" dirty="0"/>
              <a:t>of the  </a:t>
            </a:r>
            <a:r>
              <a:rPr sz="4400" b="1" dirty="0"/>
              <a:t>Influenza</a:t>
            </a:r>
            <a:r>
              <a:rPr sz="4400" b="1" spc="-80" dirty="0"/>
              <a:t> </a:t>
            </a:r>
            <a:r>
              <a:rPr sz="4400" b="1" spc="-35" dirty="0"/>
              <a:t>Vaccine</a:t>
            </a:r>
            <a:endParaRPr sz="4400" b="1" dirty="0"/>
          </a:p>
        </p:txBody>
      </p:sp>
      <p:sp>
        <p:nvSpPr>
          <p:cNvPr id="24" name="object 24"/>
          <p:cNvSpPr txBox="1"/>
          <p:nvPr/>
        </p:nvSpPr>
        <p:spPr>
          <a:xfrm>
            <a:off x="192506" y="2017295"/>
            <a:ext cx="7863840" cy="24705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765"/>
              </a:spcBef>
            </a:pPr>
            <a:r>
              <a:rPr lang="en-US" sz="3200" b="1" spc="-45" dirty="0">
                <a:solidFill>
                  <a:srgbClr val="FFFFFF"/>
                </a:solidFill>
                <a:latin typeface="Arial"/>
                <a:cs typeface="Arial"/>
              </a:rPr>
              <a:t>Influenza v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accine</a:t>
            </a:r>
            <a:r>
              <a:rPr lang="en-US" sz="3200" b="1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protect against multiple  strains of influenza in one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endParaRPr sz="3200" dirty="0">
              <a:latin typeface="Arial"/>
              <a:cs typeface="Arial"/>
            </a:endParaRPr>
          </a:p>
          <a:p>
            <a:pPr marL="413384" indent="-287020">
              <a:spcBef>
                <a:spcPts val="69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Trivalent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 A/H1N1, A/H3N2,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800" dirty="0">
              <a:latin typeface="Arial"/>
              <a:cs typeface="Arial"/>
            </a:endParaRPr>
          </a:p>
          <a:p>
            <a:pPr marL="413384" marR="333375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Quadrivalent – A/H1N1, A/H3N2, two</a:t>
            </a:r>
            <a:r>
              <a:rPr sz="2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types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92"/>
    </mc:Choice>
    <mc:Fallback xmlns="">
      <p:transition spd="slow" advTm="3849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23" y="945750"/>
            <a:ext cx="710120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65" dirty="0"/>
              <a:t>Types </a:t>
            </a:r>
            <a:r>
              <a:rPr sz="4400" b="1" spc="-5" dirty="0"/>
              <a:t>of </a:t>
            </a:r>
            <a:r>
              <a:rPr sz="4400" b="1" dirty="0"/>
              <a:t>Influenza</a:t>
            </a:r>
            <a:r>
              <a:rPr sz="4400" b="1" spc="-5" dirty="0"/>
              <a:t> </a:t>
            </a:r>
            <a:r>
              <a:rPr sz="4400" b="1" spc="-35" dirty="0"/>
              <a:t>Vaccine</a:t>
            </a:r>
            <a:endParaRPr sz="4400" b="1" dirty="0"/>
          </a:p>
        </p:txBody>
      </p:sp>
      <p:sp>
        <p:nvSpPr>
          <p:cNvPr id="22" name="object 22"/>
          <p:cNvSpPr txBox="1"/>
          <p:nvPr/>
        </p:nvSpPr>
        <p:spPr>
          <a:xfrm>
            <a:off x="103223" y="1957137"/>
            <a:ext cx="7296150" cy="37157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spcBef>
                <a:spcPts val="894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Inactivated</a:t>
            </a:r>
            <a:endParaRPr sz="3200" dirty="0">
              <a:latin typeface="Arial"/>
              <a:cs typeface="Arial"/>
            </a:endParaRPr>
          </a:p>
          <a:p>
            <a:pPr marL="413384" indent="-287020">
              <a:spcBef>
                <a:spcPts val="69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Intramuscular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Intradermal</a:t>
            </a:r>
            <a:endParaRPr sz="2800" dirty="0">
              <a:latin typeface="Arial"/>
              <a:cs typeface="Arial"/>
            </a:endParaRPr>
          </a:p>
          <a:p>
            <a:pPr marL="12700">
              <a:spcBef>
                <a:spcPts val="75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attenuated</a:t>
            </a:r>
            <a:endParaRPr sz="3200" dirty="0">
              <a:latin typeface="Arial"/>
              <a:cs typeface="Arial"/>
            </a:endParaRPr>
          </a:p>
          <a:p>
            <a:pPr marL="413384" indent="-287020">
              <a:spcBef>
                <a:spcPts val="69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2800" dirty="0">
              <a:latin typeface="Arial"/>
              <a:cs typeface="Arial"/>
            </a:endParaRPr>
          </a:p>
          <a:p>
            <a:pPr marL="413384" marR="5080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Approved only for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healthy,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non-pregnant  patients age 2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years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through 49</a:t>
            </a:r>
            <a:r>
              <a:rPr sz="2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8"/>
    </mc:Choice>
    <mc:Fallback xmlns="">
      <p:transition spd="slow" advTm="3384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23" y="929708"/>
            <a:ext cx="710120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65" dirty="0"/>
              <a:t>Types </a:t>
            </a:r>
            <a:r>
              <a:rPr sz="4400" b="1" spc="-5" dirty="0"/>
              <a:t>of </a:t>
            </a:r>
            <a:r>
              <a:rPr lang="en-US" sz="4400" b="1" dirty="0"/>
              <a:t>COVID-19 </a:t>
            </a:r>
            <a:r>
              <a:rPr sz="4400" b="1" spc="-35" dirty="0"/>
              <a:t>Vaccine</a:t>
            </a:r>
            <a:endParaRPr sz="4400" b="1" dirty="0"/>
          </a:p>
        </p:txBody>
      </p:sp>
      <p:sp>
        <p:nvSpPr>
          <p:cNvPr id="22" name="object 22"/>
          <p:cNvSpPr txBox="1"/>
          <p:nvPr/>
        </p:nvSpPr>
        <p:spPr>
          <a:xfrm>
            <a:off x="266785" y="2000237"/>
            <a:ext cx="11155194" cy="36465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spcBef>
                <a:spcPts val="894"/>
              </a:spcBef>
            </a:pP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Seven now in Phase 3 trials</a:t>
            </a:r>
          </a:p>
          <a:p>
            <a:pPr marL="12700">
              <a:spcBef>
                <a:spcPts val="894"/>
              </a:spcBef>
            </a:pP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Approval or Emergency Use Authorization expected soon </a:t>
            </a:r>
            <a:endParaRPr lang="en-US" sz="32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894"/>
              </a:spcBef>
            </a:pP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at least two</a:t>
            </a:r>
          </a:p>
          <a:p>
            <a:pPr marL="12700">
              <a:spcBef>
                <a:spcPts val="894"/>
              </a:spcBef>
            </a:pP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All COVID vaccines in Phase 3 trials as of November, </a:t>
            </a:r>
            <a:endParaRPr lang="en-US" sz="32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894"/>
              </a:spcBef>
            </a:pP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2020 </a:t>
            </a: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are administered IM except </a:t>
            </a:r>
            <a:r>
              <a:rPr lang="en-US" sz="3200" b="1" spc="-5" dirty="0" err="1">
                <a:solidFill>
                  <a:srgbClr val="FFFFFF"/>
                </a:solidFill>
                <a:latin typeface="Arial"/>
                <a:cs typeface="Arial"/>
              </a:rPr>
              <a:t>Inovio</a:t>
            </a:r>
            <a:endParaRPr lang="en-US" sz="32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894"/>
              </a:spcBef>
            </a:pP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28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Inovio</a:t>
            </a:r>
            <a:r>
              <a:rPr lang="en-US" sz="28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uses a proprietary device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0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0"/>
    </mc:Choice>
    <mc:Fallback xmlns="">
      <p:transition spd="slow" advTm="509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63962" y="775458"/>
            <a:ext cx="11667089" cy="932948"/>
          </a:xfrm>
          <a:prstGeom prst="rect">
            <a:avLst/>
          </a:prstGeom>
          <a:effectLst/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 indent="95726">
              <a:lnSpc>
                <a:spcPct val="100000"/>
              </a:lnSpc>
              <a:spcBef>
                <a:spcPts val="75"/>
              </a:spcBef>
            </a:pPr>
            <a:r>
              <a:rPr spc="-26" dirty="0"/>
              <a:t>Vaccinations  </a:t>
            </a:r>
            <a:r>
              <a:rPr spc="-4" dirty="0"/>
              <a:t>by EMS</a:t>
            </a:r>
            <a:r>
              <a:rPr spc="-53" dirty="0"/>
              <a:t> </a:t>
            </a:r>
            <a:r>
              <a:rPr spc="-4" dirty="0"/>
              <a:t>Providers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2" y="4451697"/>
            <a:ext cx="1434753" cy="1434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65706-2671-4725-BE43-AFA9A1C1E81B}"/>
              </a:ext>
            </a:extLst>
          </p:cNvPr>
          <p:cNvSpPr txBox="1"/>
          <p:nvPr/>
        </p:nvSpPr>
        <p:spPr>
          <a:xfrm>
            <a:off x="441152" y="1708406"/>
            <a:ext cx="63436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Claire Hardman, RN</a:t>
            </a:r>
          </a:p>
          <a:p>
            <a:r>
              <a:rPr lang="en-US" sz="2100" b="1" dirty="0"/>
              <a:t>Candidate for MPH, Wright State University</a:t>
            </a:r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41017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2"/>
    </mc:Choice>
    <mc:Fallback xmlns="">
      <p:transition spd="slow" advTm="4060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idx="1"/>
          </p:nvPr>
        </p:nvSpPr>
        <p:spPr>
          <a:xfrm>
            <a:off x="56147" y="2137741"/>
            <a:ext cx="10339137" cy="2693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27559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Route </a:t>
            </a:r>
            <a:r>
              <a:rPr b="1" spc="-5" dirty="0"/>
              <a:t>of administration is within</a:t>
            </a:r>
            <a:r>
              <a:rPr b="1" spc="-130" dirty="0"/>
              <a:t> </a:t>
            </a:r>
            <a:r>
              <a:rPr b="1" dirty="0"/>
              <a:t>the </a:t>
            </a:r>
            <a:r>
              <a:rPr b="1" spc="-5" dirty="0"/>
              <a:t>EMS scope of practice </a:t>
            </a:r>
            <a:r>
              <a:rPr b="1" dirty="0"/>
              <a:t>for the  </a:t>
            </a:r>
            <a:r>
              <a:rPr b="1" spc="-5" dirty="0"/>
              <a:t>certificate</a:t>
            </a:r>
            <a:r>
              <a:rPr b="1" spc="-35" dirty="0"/>
              <a:t> </a:t>
            </a:r>
            <a:r>
              <a:rPr b="1" spc="-5" dirty="0"/>
              <a:t>holder</a:t>
            </a:r>
            <a:endParaRPr lang="en-US" b="1" spc="-5" dirty="0"/>
          </a:p>
          <a:p>
            <a:pPr marL="965200" marR="275590" lvl="1">
              <a:lnSpc>
                <a:spcPct val="100000"/>
              </a:lnSpc>
              <a:spcBef>
                <a:spcPts val="105"/>
              </a:spcBef>
            </a:pPr>
            <a:r>
              <a:rPr lang="en-US" b="1" spc="-5" dirty="0"/>
              <a:t>IM administration (except auto-injectors) limited to Advanced EMTs and Paramedics</a:t>
            </a:r>
            <a:endParaRPr b="1" spc="-5" dirty="0"/>
          </a:p>
          <a:p>
            <a:pPr marL="508000" marR="5080">
              <a:lnSpc>
                <a:spcPct val="100000"/>
              </a:lnSpc>
              <a:spcBef>
                <a:spcPts val="765"/>
              </a:spcBef>
            </a:pPr>
            <a:r>
              <a:rPr b="1" spc="-5" dirty="0"/>
              <a:t>Administration is pursuant </a:t>
            </a:r>
            <a:r>
              <a:rPr b="1" dirty="0"/>
              <a:t>to</a:t>
            </a:r>
            <a:r>
              <a:rPr b="1" spc="-114" dirty="0"/>
              <a:t> </a:t>
            </a:r>
            <a:r>
              <a:rPr b="1" spc="-5" dirty="0"/>
              <a:t>medical  direction and training </a:t>
            </a:r>
            <a:r>
              <a:rPr b="1" dirty="0"/>
              <a:t>on the </a:t>
            </a:r>
            <a:r>
              <a:rPr b="1" spc="-5" dirty="0"/>
              <a:t>specific  </a:t>
            </a:r>
            <a:r>
              <a:rPr b="1" spc="-10" dirty="0"/>
              <a:t>vaccine</a:t>
            </a:r>
          </a:p>
          <a:p>
            <a:pPr marL="508000" marR="360680">
              <a:lnSpc>
                <a:spcPct val="100000"/>
              </a:lnSpc>
              <a:spcBef>
                <a:spcPts val="770"/>
              </a:spcBef>
            </a:pPr>
            <a:r>
              <a:rPr b="1" spc="-5" dirty="0"/>
              <a:t>Adherence </a:t>
            </a:r>
            <a:r>
              <a:rPr b="1" dirty="0"/>
              <a:t>to the</a:t>
            </a:r>
            <a:r>
              <a:rPr b="1" spc="-114" dirty="0"/>
              <a:t> </a:t>
            </a:r>
            <a:r>
              <a:rPr b="1" spc="-5" dirty="0"/>
              <a:t>recommendations  and instructions of </a:t>
            </a:r>
            <a:r>
              <a:rPr b="1" dirty="0"/>
              <a:t>the</a:t>
            </a:r>
            <a:r>
              <a:rPr b="1" spc="-90" dirty="0"/>
              <a:t> </a:t>
            </a:r>
            <a:r>
              <a:rPr b="1" dirty="0"/>
              <a:t>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147" y="657726"/>
            <a:ext cx="10459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25" dirty="0"/>
              <a:t>Vaccination </a:t>
            </a:r>
            <a:r>
              <a:rPr lang="en-US" sz="4000" b="1" dirty="0"/>
              <a:t>Administration</a:t>
            </a:r>
            <a:r>
              <a:rPr lang="en-US" sz="4000" b="1" spc="-200" dirty="0"/>
              <a:t> </a:t>
            </a:r>
            <a:r>
              <a:rPr lang="en-US" sz="4000" b="1" spc="-5" dirty="0"/>
              <a:t>by </a:t>
            </a:r>
            <a:r>
              <a:rPr lang="en-US" sz="4000" b="1" dirty="0"/>
              <a:t>EMS</a:t>
            </a:r>
            <a:r>
              <a:rPr lang="en-US" sz="4000" b="1" spc="-25" dirty="0"/>
              <a:t> </a:t>
            </a:r>
            <a:r>
              <a:rPr lang="en-US" sz="4000" b="1" dirty="0"/>
              <a:t>Providers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02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75"/>
    </mc:Choice>
    <mc:Fallback xmlns="">
      <p:transition spd="slow" advTm="7677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35" y="852608"/>
            <a:ext cx="375348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Re</a:t>
            </a:r>
            <a:r>
              <a:rPr sz="4400" b="1" spc="-5" dirty="0"/>
              <a:t>qu</a:t>
            </a:r>
            <a:r>
              <a:rPr sz="4400" b="1" dirty="0"/>
              <a:t>ire</a:t>
            </a:r>
            <a:r>
              <a:rPr sz="4400" b="1" spc="-5" dirty="0"/>
              <a:t>m</a:t>
            </a:r>
            <a:r>
              <a:rPr sz="4400" b="1" dirty="0"/>
              <a:t>e</a:t>
            </a:r>
            <a:r>
              <a:rPr sz="4400" b="1" spc="-5" dirty="0"/>
              <a:t>nt</a:t>
            </a:r>
            <a:r>
              <a:rPr sz="4400" b="1" dirty="0"/>
              <a:t>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035" y="2054968"/>
            <a:ext cx="9067800" cy="46506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146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Appropriate training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for the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specified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prior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participating in its  administration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Physician medical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direction</a:t>
            </a:r>
            <a:endParaRPr sz="3200" dirty="0">
              <a:latin typeface="Arial"/>
              <a:cs typeface="Arial"/>
            </a:endParaRP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Certified</a:t>
            </a: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EMS providers may not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exceed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EMS scope of practice  authorized by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EMFTS Board regardless of any training and protocols provided by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EMS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8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20"/>
    </mc:Choice>
    <mc:Fallback xmlns="">
      <p:transition spd="slow" advTm="6172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95" y="1010171"/>
            <a:ext cx="537146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Liability</a:t>
            </a:r>
            <a:r>
              <a:rPr sz="4400" b="1" spc="-30" dirty="0"/>
              <a:t> </a:t>
            </a:r>
            <a:r>
              <a:rPr sz="4400" b="1" spc="-5" dirty="0"/>
              <a:t>Protections</a:t>
            </a:r>
            <a:endParaRPr sz="4400" b="1" dirty="0"/>
          </a:p>
        </p:txBody>
      </p:sp>
      <p:sp>
        <p:nvSpPr>
          <p:cNvPr id="19" name="object 19"/>
          <p:cNvSpPr txBox="1">
            <a:spLocks noGrp="1"/>
          </p:cNvSpPr>
          <p:nvPr>
            <p:ph idx="1"/>
          </p:nvPr>
        </p:nvSpPr>
        <p:spPr>
          <a:xfrm>
            <a:off x="0" y="2061410"/>
            <a:ext cx="6887389" cy="2238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793115">
              <a:lnSpc>
                <a:spcPct val="100000"/>
              </a:lnSpc>
              <a:spcBef>
                <a:spcPts val="105"/>
              </a:spcBef>
            </a:pPr>
            <a:r>
              <a:rPr b="1" spc="-5" dirty="0"/>
              <a:t>Agent or employee of an</a:t>
            </a:r>
            <a:r>
              <a:rPr b="1" spc="-140" dirty="0"/>
              <a:t> </a:t>
            </a:r>
            <a:r>
              <a:rPr b="1" dirty="0"/>
              <a:t>EMS  </a:t>
            </a:r>
            <a:r>
              <a:rPr b="1" spc="-10" dirty="0"/>
              <a:t>agency</a:t>
            </a:r>
          </a:p>
          <a:p>
            <a:pPr marL="508000" marR="5080">
              <a:lnSpc>
                <a:spcPct val="100000"/>
              </a:lnSpc>
              <a:spcBef>
                <a:spcPts val="765"/>
              </a:spcBef>
            </a:pPr>
            <a:r>
              <a:rPr b="1" spc="-5" dirty="0"/>
              <a:t>Organization or employer that is not</a:t>
            </a:r>
            <a:r>
              <a:rPr b="1" spc="-105" dirty="0"/>
              <a:t> </a:t>
            </a:r>
            <a:r>
              <a:rPr b="1" spc="-5" dirty="0"/>
              <a:t>an</a:t>
            </a:r>
            <a:r>
              <a:rPr b="1" dirty="0"/>
              <a:t> </a:t>
            </a:r>
            <a:r>
              <a:rPr b="1" spc="-5" dirty="0"/>
              <a:t>EMS</a:t>
            </a:r>
            <a:r>
              <a:rPr b="1" spc="-40" dirty="0"/>
              <a:t> </a:t>
            </a:r>
            <a:r>
              <a:rPr b="1" spc="-5" dirty="0"/>
              <a:t>agency</a:t>
            </a:r>
          </a:p>
          <a:p>
            <a:pPr marL="508000" marR="1084580">
              <a:lnSpc>
                <a:spcPct val="120000"/>
              </a:lnSpc>
            </a:pPr>
            <a:r>
              <a:rPr b="1" spc="-5" dirty="0"/>
              <a:t>Federal declaration of</a:t>
            </a:r>
            <a:r>
              <a:rPr b="1" spc="-110" dirty="0"/>
              <a:t> </a:t>
            </a:r>
            <a:r>
              <a:rPr b="1" spc="-5" dirty="0"/>
              <a:t>emergency  Medical Reserve </a:t>
            </a:r>
            <a:r>
              <a:rPr b="1" dirty="0"/>
              <a:t>Corps</a:t>
            </a:r>
            <a:r>
              <a:rPr b="1" spc="-80" dirty="0"/>
              <a:t> </a:t>
            </a:r>
            <a:r>
              <a:rPr b="1" dirty="0"/>
              <a:t>(MRC)</a:t>
            </a:r>
          </a:p>
        </p:txBody>
      </p:sp>
    </p:spTree>
    <p:extLst>
      <p:ext uri="{BB962C8B-B14F-4D97-AF65-F5344CB8AC3E}">
        <p14:creationId xmlns:p14="http://schemas.microsoft.com/office/powerpoint/2010/main" val="15694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98"/>
    </mc:Choice>
    <mc:Fallback xmlns="">
      <p:transition spd="slow" advTm="16629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222" y="1016367"/>
            <a:ext cx="8104505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/>
              <a:t>Partnership </a:t>
            </a:r>
            <a:r>
              <a:rPr sz="4000" b="1" spc="-5" dirty="0"/>
              <a:t>with </a:t>
            </a:r>
            <a:r>
              <a:rPr sz="4000" b="1" dirty="0"/>
              <a:t>Public</a:t>
            </a:r>
            <a:r>
              <a:rPr sz="4000" b="1" spc="-70" dirty="0"/>
              <a:t> </a:t>
            </a:r>
            <a:r>
              <a:rPr sz="4000" b="1" dirty="0"/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22" y="1937084"/>
            <a:ext cx="8298180" cy="4072268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spcBef>
                <a:spcPts val="894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LHDs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are critical in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determination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3200" dirty="0">
              <a:latin typeface="Arial"/>
              <a:cs typeface="Arial"/>
            </a:endParaRPr>
          </a:p>
          <a:p>
            <a:pPr marL="413384" marR="144145" indent="-287020">
              <a:spcBef>
                <a:spcPts val="69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Data collection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identify geographic regions  of prevalence 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severity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Appropriate dosing of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vaccines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Acquisition and storage of medical</a:t>
            </a:r>
            <a:r>
              <a:rPr sz="2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endParaRPr sz="2800" dirty="0">
              <a:latin typeface="Arial"/>
              <a:cs typeface="Arial"/>
            </a:endParaRPr>
          </a:p>
          <a:p>
            <a:pPr marL="413384" marR="260350" indent="-287020">
              <a:spcBef>
                <a:spcPts val="67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Prioritization of available resources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at-risk  populations</a:t>
            </a:r>
            <a:endParaRPr sz="2800" dirty="0">
              <a:latin typeface="Arial"/>
              <a:cs typeface="Arial"/>
            </a:endParaRPr>
          </a:p>
          <a:p>
            <a:pPr marL="413384" indent="-287020"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Determine points of distribution of the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80"/>
    </mc:Choice>
    <mc:Fallback xmlns="">
      <p:transition spd="slow" advTm="4748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23547" y="2119376"/>
            <a:ext cx="6743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b="1" spc="-45" dirty="0">
                <a:solidFill>
                  <a:srgbClr val="FFFF00"/>
                </a:solidFill>
                <a:latin typeface="Arial"/>
                <a:cs typeface="Arial"/>
              </a:rPr>
              <a:t>Vaccine</a:t>
            </a:r>
            <a:r>
              <a:rPr sz="4800" b="1" spc="-1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FFFF00"/>
                </a:solidFill>
                <a:latin typeface="Arial"/>
                <a:cs typeface="Arial"/>
              </a:rPr>
              <a:t>Administration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4406" y="3505200"/>
            <a:ext cx="3141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endParaRPr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1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2"/>
    </mc:Choice>
    <mc:Fallback xmlns="">
      <p:transition spd="slow" advTm="94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48" y="942474"/>
            <a:ext cx="6189345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/>
              <a:t>Vaccine</a:t>
            </a:r>
            <a:r>
              <a:rPr sz="4400" b="1" spc="-235" dirty="0"/>
              <a:t> </a:t>
            </a:r>
            <a:r>
              <a:rPr sz="4400" b="1" dirty="0"/>
              <a:t>Administration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348" y="1889332"/>
            <a:ext cx="10503568" cy="4537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2320"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Appropriate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administration is  </a:t>
            </a:r>
            <a:r>
              <a:rPr sz="3200" b="1" u="sng" spc="-5" dirty="0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effectiveness</a:t>
            </a:r>
            <a:endParaRPr sz="3200" dirty="0">
              <a:latin typeface="Arial"/>
              <a:cs typeface="Arial"/>
            </a:endParaRPr>
          </a:p>
          <a:p>
            <a:pPr marL="12700">
              <a:spcBef>
                <a:spcPts val="76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Guidelines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endParaRPr sz="3200" dirty="0">
              <a:latin typeface="Arial"/>
              <a:cs typeface="Arial"/>
            </a:endParaRPr>
          </a:p>
          <a:p>
            <a:pPr marL="527685" marR="1039494" indent="-457200">
              <a:spcBef>
                <a:spcPts val="69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Professional standards for medication  administration</a:t>
            </a:r>
            <a:endParaRPr sz="2800" dirty="0">
              <a:latin typeface="Arial"/>
              <a:cs typeface="Arial"/>
            </a:endParaRPr>
          </a:p>
          <a:p>
            <a:pPr marL="527685" indent="-457834">
              <a:spcBef>
                <a:spcPts val="67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manufacturers’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recommendations</a:t>
            </a:r>
            <a:endParaRPr sz="2800" dirty="0">
              <a:latin typeface="Arial"/>
              <a:cs typeface="Arial"/>
            </a:endParaRPr>
          </a:p>
          <a:p>
            <a:pPr marL="527685" marR="5080" indent="-457200">
              <a:spcBef>
                <a:spcPts val="67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CDC's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Advisory Committee on Immunization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Practices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(ACIP)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General Recommendations on  Immunization</a:t>
            </a:r>
            <a:endParaRPr sz="2800" dirty="0">
              <a:latin typeface="Arial"/>
              <a:cs typeface="Arial"/>
            </a:endParaRPr>
          </a:p>
          <a:p>
            <a:pPr marL="527685" indent="-457834">
              <a:spcBef>
                <a:spcPts val="67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State and agency policies and</a:t>
            </a:r>
            <a:r>
              <a:rPr sz="2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1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69"/>
    </mc:Choice>
    <mc:Fallback xmlns="">
      <p:transition spd="slow" advTm="2366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307" y="873856"/>
            <a:ext cx="6189345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/>
              <a:t>Vaccine</a:t>
            </a:r>
            <a:r>
              <a:rPr sz="4400" b="1" spc="-235" dirty="0"/>
              <a:t> </a:t>
            </a:r>
            <a:r>
              <a:rPr sz="4400" b="1" dirty="0"/>
              <a:t>Administration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307" y="1999329"/>
            <a:ext cx="9129904" cy="4357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169035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There are multiple formulations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influenza vaccine</a:t>
            </a:r>
            <a:endParaRPr lang="en-US" sz="24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69900" marR="1169035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Likely to be multiple formulations of COVID-19 vaccine</a:t>
            </a:r>
            <a:endParaRPr sz="2400" dirty="0">
              <a:latin typeface="Arial"/>
              <a:cs typeface="Arial"/>
            </a:endParaRPr>
          </a:p>
          <a:p>
            <a:pPr marL="469900" marR="111760" indent="-45720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LHDs and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EMS providers should follow  the manufacturer’s recommendations for  vaccine dosing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endParaRPr sz="2400" dirty="0">
              <a:latin typeface="Arial"/>
              <a:cs typeface="Arial"/>
            </a:endParaRPr>
          </a:p>
          <a:p>
            <a:pPr marL="469900" marR="5080" indent="-45720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All patients 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screened for contraindications prior to administration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2400" dirty="0">
              <a:latin typeface="Arial"/>
              <a:cs typeface="Arial"/>
            </a:endParaRPr>
          </a:p>
          <a:p>
            <a:pPr marL="469900" marR="683260" indent="-45720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Epinephrine should always be readily  available to treat anaphylaxis if it occurs</a:t>
            </a:r>
          </a:p>
        </p:txBody>
      </p:sp>
    </p:spTree>
    <p:extLst>
      <p:ext uri="{BB962C8B-B14F-4D97-AF65-F5344CB8AC3E}">
        <p14:creationId xmlns:p14="http://schemas.microsoft.com/office/powerpoint/2010/main" val="40693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6"/>
    </mc:Choice>
    <mc:Fallback xmlns="">
      <p:transition spd="slow" advTm="2731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99268" y="1975309"/>
            <a:ext cx="8184515" cy="5327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5150">
              <a:spcBef>
                <a:spcPts val="765"/>
              </a:spcBef>
            </a:pP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Contraindications:</a:t>
            </a:r>
          </a:p>
          <a:p>
            <a:pPr marL="469900" marR="565150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Severe allergic reaction or systemic  hypersensitivity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a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influenza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2800" b="1" dirty="0">
              <a:latin typeface="Arial"/>
              <a:cs typeface="Arial"/>
            </a:endParaRP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allergy or previous systemic  hypersensitivity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egg or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chicken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protein,  neomycin or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polymyxin</a:t>
            </a:r>
            <a:endParaRPr lang="en-US" sz="28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spcBef>
                <a:spcPts val="770"/>
              </a:spcBef>
            </a:pP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Precaution:</a:t>
            </a: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Persons who are already moderately or  severely ill</a:t>
            </a:r>
          </a:p>
          <a:p>
            <a:pPr marL="12700" marR="5080">
              <a:spcBef>
                <a:spcPts val="770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78CC3-D673-4724-805D-0835D1C2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1" y="745207"/>
            <a:ext cx="8622631" cy="1080938"/>
          </a:xfrm>
        </p:spPr>
        <p:txBody>
          <a:bodyPr>
            <a:normAutofit/>
          </a:bodyPr>
          <a:lstStyle/>
          <a:p>
            <a:r>
              <a:rPr lang="en-US" b="1" spc="-5" dirty="0"/>
              <a:t>Inactivated (Intramuscular) Influenza</a:t>
            </a:r>
            <a:br>
              <a:rPr lang="en-US" b="1" spc="-5" dirty="0"/>
            </a:br>
            <a:r>
              <a:rPr lang="en-US" b="1" spc="-5" dirty="0"/>
              <a:t>Vaccine Contraindications/Precautions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6"/>
    </mc:Choice>
    <mc:Fallback xmlns="">
      <p:transition spd="slow" advTm="2276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147" y="1993454"/>
            <a:ext cx="6896534" cy="135934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550545" marR="120650" indent="-457200">
              <a:lnSpc>
                <a:spcPts val="3460"/>
              </a:lnSpc>
              <a:spcBef>
                <a:spcPts val="965"/>
              </a:spcBef>
              <a:buFont typeface="Arial" panose="020B0604020202020204" pitchFamily="34" charset="0"/>
              <a:buChar char="•"/>
            </a:pPr>
            <a:r>
              <a:rPr sz="3200" b="1" spc="-5" dirty="0"/>
              <a:t>Immunocompromised persons may have  </a:t>
            </a:r>
            <a:r>
              <a:rPr sz="3200" b="1" dirty="0"/>
              <a:t>a </a:t>
            </a:r>
            <a:r>
              <a:rPr sz="3200" b="1" spc="-5" dirty="0"/>
              <a:t>reduced immune response </a:t>
            </a:r>
            <a:r>
              <a:rPr sz="3200" b="1" dirty="0"/>
              <a:t>to the  </a:t>
            </a:r>
            <a:r>
              <a:rPr sz="3200" b="1" spc="-10" dirty="0"/>
              <a:t>vaccine</a:t>
            </a:r>
            <a:endParaRPr sz="3200" b="1" dirty="0"/>
          </a:p>
        </p:txBody>
      </p:sp>
      <p:sp>
        <p:nvSpPr>
          <p:cNvPr id="23" name="object 23"/>
          <p:cNvSpPr txBox="1"/>
          <p:nvPr/>
        </p:nvSpPr>
        <p:spPr>
          <a:xfrm>
            <a:off x="56147" y="3352800"/>
            <a:ext cx="8305800" cy="32104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9900" marR="5080" indent="-457200">
              <a:lnSpc>
                <a:spcPts val="3460"/>
              </a:lnSpc>
              <a:spcBef>
                <a:spcPts val="53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If Guillain-Barré syndrome has occurred  within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weeks of receipt of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prior  influenza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vaccine,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decision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give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should be based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careful  consideration of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potential benefits  and risks and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discussed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with the 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patient’s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primary healthcare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47" y="650819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5" dirty="0"/>
              <a:t>Inactivated (Intramuscular) Flu </a:t>
            </a:r>
            <a:r>
              <a:rPr lang="en-US" sz="3600" b="1" spc="-35" dirty="0"/>
              <a:t>Vaccines </a:t>
            </a:r>
            <a:r>
              <a:rPr lang="en-US" sz="3600" b="1" spc="-20" dirty="0">
                <a:solidFill>
                  <a:srgbClr val="FFFF00"/>
                </a:solidFill>
              </a:rPr>
              <a:t>Warnings </a:t>
            </a:r>
            <a:r>
              <a:rPr lang="en-US" sz="3600" b="1" dirty="0">
                <a:solidFill>
                  <a:srgbClr val="FFFF00"/>
                </a:solidFill>
              </a:rPr>
              <a:t>and</a:t>
            </a:r>
            <a:r>
              <a:rPr lang="en-US" sz="3600" b="1" spc="-20" dirty="0">
                <a:solidFill>
                  <a:srgbClr val="FFFF00"/>
                </a:solidFill>
              </a:rPr>
              <a:t> </a:t>
            </a:r>
            <a:r>
              <a:rPr lang="en-US" sz="3600" b="1" spc="-5" dirty="0">
                <a:solidFill>
                  <a:srgbClr val="FFFF00"/>
                </a:solidFill>
              </a:rPr>
              <a:t>Precautions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508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6"/>
    </mc:Choice>
    <mc:Fallback xmlns="">
      <p:transition spd="slow" advTm="3919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307" y="982580"/>
            <a:ext cx="5089525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Patient</a:t>
            </a:r>
            <a:r>
              <a:rPr sz="4400" b="1" spc="-90" dirty="0"/>
              <a:t> </a:t>
            </a:r>
            <a:r>
              <a:rPr sz="4400" b="1" dirty="0"/>
              <a:t>Counseling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6307" y="2101515"/>
            <a:ext cx="7940040" cy="4301818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69900" marR="5715" indent="-457200">
              <a:lnSpc>
                <a:spcPts val="3070"/>
              </a:lnSpc>
              <a:spcBef>
                <a:spcPts val="844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The intramuscular </a:t>
            </a:r>
            <a:r>
              <a:rPr lang="en-US" sz="3200" b="1" spc="-5" dirty="0">
                <a:solidFill>
                  <a:srgbClr val="FFFFFF"/>
                </a:solidFill>
                <a:latin typeface="Arial"/>
                <a:cs typeface="Arial"/>
              </a:rPr>
              <a:t>influenza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inactivated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that cannot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cause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influenza and acts by stimulating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immune system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produce antibodies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prevent infection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from the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virus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4000" dirty="0">
              <a:latin typeface="Arial"/>
              <a:cs typeface="Arial"/>
            </a:endParaRPr>
          </a:p>
          <a:p>
            <a:pPr marL="469900" marR="5080" indent="-457200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severe or unusual adverse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reactions  should be reported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their healthcare  provider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4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57"/>
    </mc:Choice>
    <mc:Fallback xmlns="">
      <p:transition spd="slow" advTm="286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36357" y="435150"/>
            <a:ext cx="11919285" cy="936154"/>
          </a:xfrm>
          <a:prstGeom prst="rect">
            <a:avLst/>
          </a:prstGeom>
          <a:effectLst/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Vaccinations  </a:t>
            </a:r>
            <a:r>
              <a:rPr spc="-5" dirty="0"/>
              <a:t>by EMS</a:t>
            </a:r>
            <a:r>
              <a:rPr spc="-70" dirty="0"/>
              <a:t> </a:t>
            </a:r>
            <a:r>
              <a:rPr spc="-5" dirty="0"/>
              <a:t>Providers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2" y="4182996"/>
            <a:ext cx="1913004" cy="1913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65706-2671-4725-BE43-AFA9A1C1E81B}"/>
              </a:ext>
            </a:extLst>
          </p:cNvPr>
          <p:cNvSpPr txBox="1"/>
          <p:nvPr/>
        </p:nvSpPr>
        <p:spPr>
          <a:xfrm>
            <a:off x="286752" y="1371304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David Gerstner</a:t>
            </a:r>
          </a:p>
          <a:p>
            <a:r>
              <a:rPr lang="en-US" sz="2800" b="1" dirty="0"/>
              <a:t>Regional MMRS Coordinator</a:t>
            </a:r>
          </a:p>
          <a:p>
            <a:r>
              <a:rPr lang="en-US" sz="2800" b="1" dirty="0"/>
              <a:t>Dayton Fire Department </a:t>
            </a:r>
          </a:p>
        </p:txBody>
      </p:sp>
    </p:spTree>
    <p:extLst>
      <p:ext uri="{BB962C8B-B14F-4D97-AF65-F5344CB8AC3E}">
        <p14:creationId xmlns:p14="http://schemas.microsoft.com/office/powerpoint/2010/main" val="17414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6"/>
    </mc:Choice>
    <mc:Fallback xmlns="">
      <p:transition spd="slow" advTm="1091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30" y="918412"/>
            <a:ext cx="515302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Patient</a:t>
            </a:r>
            <a:r>
              <a:rPr sz="4400" b="1" spc="-90" dirty="0"/>
              <a:t> </a:t>
            </a:r>
            <a:r>
              <a:rPr sz="4400" b="1" dirty="0"/>
              <a:t>Preparation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630" y="2029326"/>
            <a:ext cx="6814184" cy="3746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Atraumatic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Positioning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Comforting Restraint  Pain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3200" dirty="0">
              <a:latin typeface="Arial"/>
              <a:cs typeface="Arial"/>
            </a:endParaRPr>
          </a:p>
          <a:p>
            <a:pPr marL="413384" indent="-343535">
              <a:spcBef>
                <a:spcPts val="15"/>
              </a:spcBef>
              <a:buFont typeface="Wingdings"/>
              <a:buChar char=""/>
              <a:tabLst>
                <a:tab pos="414020" algn="l"/>
              </a:tabLst>
            </a:pP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Topical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Anesthetics</a:t>
            </a:r>
            <a:endParaRPr sz="2800" dirty="0">
              <a:latin typeface="Arial"/>
              <a:cs typeface="Arial"/>
            </a:endParaRPr>
          </a:p>
          <a:p>
            <a:pPr marL="413384" indent="-343535"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Analgesic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Agents</a:t>
            </a:r>
            <a:endParaRPr sz="2800" dirty="0">
              <a:latin typeface="Arial"/>
              <a:cs typeface="Arial"/>
            </a:endParaRPr>
          </a:p>
          <a:p>
            <a:pPr marL="413384" indent="-343535">
              <a:buFont typeface="Wingdings"/>
              <a:buChar char=""/>
              <a:tabLst>
                <a:tab pos="4140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Diversionary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Techniques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4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37"/>
    </mc:Choice>
    <mc:Fallback xmlns="">
      <p:transition spd="slow" advTm="6073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8" y="1009849"/>
            <a:ext cx="4497070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Infection</a:t>
            </a:r>
            <a:r>
              <a:rPr sz="4400" b="1" spc="-30" dirty="0"/>
              <a:t> </a:t>
            </a:r>
            <a:r>
              <a:rPr sz="4400" b="1" spc="-5" dirty="0"/>
              <a:t>Control</a:t>
            </a:r>
            <a:endParaRPr sz="44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62548" y="2017296"/>
            <a:ext cx="5614035" cy="4587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Handwashing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endParaRPr sz="36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5250" dirty="0">
              <a:latin typeface="Arial"/>
              <a:cs typeface="Arial"/>
            </a:endParaRPr>
          </a:p>
          <a:p>
            <a:pPr marL="12700"/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Gloves</a:t>
            </a:r>
            <a:endParaRPr sz="3600" dirty="0">
              <a:latin typeface="Arial"/>
              <a:cs typeface="Arial"/>
            </a:endParaRPr>
          </a:p>
          <a:p>
            <a:pPr marL="12700" marR="1250315">
              <a:lnSpc>
                <a:spcPct val="240000"/>
              </a:lnSpc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Needlestick injuries  Equipment</a:t>
            </a: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disposal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3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1"/>
    </mc:Choice>
    <mc:Fallback xmlns="">
      <p:transition spd="slow" advTm="6476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8AA5-673F-4FE1-9B0A-5B54F9B1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39" y="533400"/>
            <a:ext cx="6896534" cy="1080938"/>
          </a:xfrm>
        </p:spPr>
        <p:txBody>
          <a:bodyPr/>
          <a:lstStyle/>
          <a:p>
            <a:r>
              <a:rPr lang="en-US" dirty="0"/>
              <a:t>PPE</a:t>
            </a:r>
          </a:p>
        </p:txBody>
      </p:sp>
      <p:pic>
        <p:nvPicPr>
          <p:cNvPr id="4" name="Picture 2" descr="PPE">
            <a:extLst>
              <a:ext uri="{FF2B5EF4-FFF2-40B4-BE49-F238E27FC236}">
                <a16:creationId xmlns:a16="http://schemas.microsoft.com/office/drawing/2014/main" id="{5EEAC726-68E6-42ED-A635-6EE1D423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84" y="1493520"/>
            <a:ext cx="914400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6"/>
    </mc:Choice>
    <mc:Fallback xmlns="">
      <p:transition spd="slow" advTm="2613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96" y="952901"/>
            <a:ext cx="5372735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/>
              <a:t>Vaccine</a:t>
            </a:r>
            <a:r>
              <a:rPr sz="4400" b="1" spc="-75" dirty="0"/>
              <a:t> </a:t>
            </a:r>
            <a:r>
              <a:rPr sz="4400" b="1" dirty="0"/>
              <a:t>Preparation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296" y="2045369"/>
            <a:ext cx="8194675" cy="227369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spcBef>
                <a:spcPts val="53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endParaRPr sz="3600" dirty="0">
              <a:latin typeface="Arial"/>
              <a:cs typeface="Arial"/>
            </a:endParaRPr>
          </a:p>
          <a:p>
            <a:pPr marL="512445" indent="-386080">
              <a:spcBef>
                <a:spcPts val="390"/>
              </a:spcBef>
              <a:buSzPct val="87500"/>
              <a:buFont typeface="Wingdings"/>
              <a:buChar char=""/>
              <a:tabLst>
                <a:tab pos="51308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Syringe Selection: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 mL to 3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5"/>
              </a:spcBef>
              <a:buChar char=""/>
            </a:pPr>
            <a:endParaRPr sz="4000" dirty="0">
              <a:latin typeface="Arial"/>
              <a:cs typeface="Arial"/>
            </a:endParaRPr>
          </a:p>
          <a:p>
            <a:pPr marL="561340" indent="-434340">
              <a:buFont typeface="Wingdings"/>
              <a:buChar char=""/>
              <a:tabLst>
                <a:tab pos="56134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Needle Selection: 22 gauge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gauge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2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19"/>
    </mc:Choice>
    <mc:Fallback xmlns="">
      <p:transition spd="slow" advTm="2261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72" y="995404"/>
            <a:ext cx="5372735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/>
              <a:t>Vaccine</a:t>
            </a:r>
            <a:r>
              <a:rPr sz="4400" b="1" spc="-75" dirty="0"/>
              <a:t> </a:t>
            </a:r>
            <a:r>
              <a:rPr sz="4400" b="1" dirty="0"/>
              <a:t>Preparation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72" y="1961148"/>
            <a:ext cx="8991600" cy="4239302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spcBef>
                <a:spcPts val="635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3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endParaRPr sz="3600" dirty="0">
              <a:latin typeface="Arial"/>
              <a:cs typeface="Arial"/>
            </a:endParaRPr>
          </a:p>
          <a:p>
            <a:pPr marL="708660" indent="-582295">
              <a:spcBef>
                <a:spcPts val="370"/>
              </a:spcBef>
              <a:buFont typeface="Wingdings"/>
              <a:buChar char=""/>
              <a:tabLst>
                <a:tab pos="708660" algn="l"/>
                <a:tab pos="70929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Needle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Length</a:t>
            </a:r>
            <a:endParaRPr sz="2400" dirty="0">
              <a:latin typeface="Arial"/>
              <a:cs typeface="Arial"/>
            </a:endParaRPr>
          </a:p>
          <a:p>
            <a:pPr marL="911860" lvl="1" indent="-327660">
              <a:spcBef>
                <a:spcPts val="305"/>
              </a:spcBef>
              <a:buClr>
                <a:srgbClr val="7B46D0"/>
              </a:buClr>
              <a:buSzPct val="89583"/>
              <a:buFont typeface="Wingdings"/>
              <a:buChar char=""/>
              <a:tabLst>
                <a:tab pos="9118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Infants (1-12 months): 1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endParaRPr sz="2000" b="1" dirty="0">
              <a:latin typeface="Arial"/>
              <a:cs typeface="Arial"/>
            </a:endParaRPr>
          </a:p>
          <a:p>
            <a:pPr lvl="1">
              <a:spcBef>
                <a:spcPts val="5"/>
              </a:spcBef>
              <a:buClr>
                <a:srgbClr val="7B46D0"/>
              </a:buClr>
              <a:buFont typeface="Wingdings"/>
              <a:buChar char=""/>
            </a:pPr>
            <a:endParaRPr sz="2800" b="1" dirty="0">
              <a:latin typeface="Arial"/>
              <a:cs typeface="Arial"/>
            </a:endParaRPr>
          </a:p>
          <a:p>
            <a:pPr marL="906780" lvl="1" indent="-323215">
              <a:buClr>
                <a:srgbClr val="7B46D0"/>
              </a:buClr>
              <a:buSzPct val="89583"/>
              <a:buFont typeface="Wingdings"/>
              <a:buChar char=""/>
              <a:tabLst>
                <a:tab pos="907415" algn="l"/>
              </a:tabLst>
            </a:pP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Toddlers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and Children (1-18 years): 1 inch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1¼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endParaRPr sz="2000" b="1" dirty="0">
              <a:latin typeface="Arial"/>
              <a:cs typeface="Arial"/>
            </a:endParaRPr>
          </a:p>
          <a:p>
            <a:pPr lvl="1">
              <a:spcBef>
                <a:spcPts val="5"/>
              </a:spcBef>
              <a:buClr>
                <a:srgbClr val="7B46D0"/>
              </a:buClr>
              <a:buFont typeface="Wingdings"/>
              <a:buChar char=""/>
            </a:pPr>
            <a:endParaRPr sz="2800" b="1" dirty="0">
              <a:latin typeface="Arial"/>
              <a:cs typeface="Arial"/>
            </a:endParaRPr>
          </a:p>
          <a:p>
            <a:pPr marL="911860" lvl="1" indent="-327660">
              <a:buClr>
                <a:srgbClr val="7B46D0"/>
              </a:buClr>
              <a:buSzPct val="89583"/>
              <a:buFont typeface="Wingdings"/>
              <a:buChar char=""/>
              <a:tabLst>
                <a:tab pos="9118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Adults (Greater than 18 years and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older)</a:t>
            </a:r>
            <a:endParaRPr sz="2000" b="1" dirty="0">
              <a:latin typeface="Arial"/>
              <a:cs typeface="Arial"/>
            </a:endParaRPr>
          </a:p>
          <a:p>
            <a:pPr marL="1040765" lvl="2">
              <a:spcBef>
                <a:spcPts val="290"/>
              </a:spcBef>
              <a:tabLst>
                <a:tab pos="1481455" algn="l"/>
                <a:tab pos="148209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130 pounds: 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endParaRPr sz="2000" b="1" dirty="0">
              <a:latin typeface="Arial"/>
              <a:cs typeface="Arial"/>
            </a:endParaRPr>
          </a:p>
          <a:p>
            <a:pPr marL="1040766" marR="5080" lvl="2">
              <a:lnSpc>
                <a:spcPct val="108600"/>
              </a:lnSpc>
              <a:spcBef>
                <a:spcPts val="10"/>
              </a:spcBef>
              <a:buClr>
                <a:srgbClr val="FFFFFF"/>
              </a:buClr>
              <a:buSzPct val="75000"/>
              <a:tabLst>
                <a:tab pos="1481455" algn="l"/>
                <a:tab pos="1482090" algn="l"/>
              </a:tabLst>
            </a:pPr>
            <a:r>
              <a:rPr sz="2800" b="1" dirty="0">
                <a:solidFill>
                  <a:srgbClr val="FF33CC"/>
                </a:solidFill>
                <a:latin typeface="Times New Roman"/>
                <a:cs typeface="Times New Roman"/>
              </a:rPr>
              <a:t>♀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130-200 pounds or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130-260 pounds: 1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inch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1½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endParaRPr sz="2000" b="1" dirty="0">
              <a:latin typeface="Arial"/>
              <a:cs typeface="Arial"/>
            </a:endParaRPr>
          </a:p>
          <a:p>
            <a:pPr marL="1040765" lvl="2">
              <a:spcBef>
                <a:spcPts val="350"/>
              </a:spcBef>
              <a:buClr>
                <a:srgbClr val="FFFFFF"/>
              </a:buClr>
              <a:buSzPct val="75000"/>
              <a:tabLst>
                <a:tab pos="1481455" algn="l"/>
                <a:tab pos="1482090" algn="l"/>
              </a:tabLst>
            </a:pPr>
            <a:r>
              <a:rPr sz="2800" b="1" dirty="0">
                <a:solidFill>
                  <a:srgbClr val="FF3399"/>
                </a:solidFill>
                <a:latin typeface="Arial"/>
                <a:cs typeface="Arial"/>
              </a:rPr>
              <a:t>♀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200 pounds or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260 pounds: 1½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endParaRPr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19"/>
    </mc:Choice>
    <mc:Fallback xmlns="">
      <p:transition spd="slow" advTm="4661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9" y="980894"/>
            <a:ext cx="487807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0" dirty="0"/>
              <a:t>Vaccine</a:t>
            </a:r>
            <a:r>
              <a:rPr b="1" spc="-45" dirty="0"/>
              <a:t> </a:t>
            </a:r>
            <a:r>
              <a:rPr b="1" spc="-5" dirty="0"/>
              <a:t>Preparation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89" y="2001252"/>
            <a:ext cx="6160770" cy="4180632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spcBef>
                <a:spcPts val="96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Inspection of the 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3600" dirty="0">
              <a:latin typeface="Arial"/>
              <a:cs typeface="Arial"/>
            </a:endParaRPr>
          </a:p>
          <a:p>
            <a:pPr marL="441959" indent="-386080">
              <a:spcBef>
                <a:spcPts val="775"/>
              </a:spcBef>
              <a:buSzPct val="87500"/>
              <a:buFont typeface="Wingdings"/>
              <a:buChar char=""/>
              <a:tabLst>
                <a:tab pos="442595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Expiration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3200" b="1" dirty="0">
              <a:latin typeface="Arial"/>
              <a:cs typeface="Arial"/>
            </a:endParaRPr>
          </a:p>
          <a:p>
            <a:pPr>
              <a:spcBef>
                <a:spcPts val="25"/>
              </a:spcBef>
              <a:buChar char=""/>
            </a:pPr>
            <a:endParaRPr sz="4650" b="1" dirty="0">
              <a:latin typeface="Arial"/>
              <a:cs typeface="Arial"/>
            </a:endParaRPr>
          </a:p>
          <a:p>
            <a:pPr marL="490855" indent="-434975">
              <a:buFont typeface="Wingdings"/>
              <a:buChar char=""/>
              <a:tabLst>
                <a:tab pos="491490" algn="l"/>
              </a:tabLst>
            </a:pP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inspection of the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vial</a:t>
            </a:r>
            <a:endParaRPr sz="3200" b="1" dirty="0">
              <a:latin typeface="Arial"/>
              <a:cs typeface="Arial"/>
            </a:endParaRPr>
          </a:p>
          <a:p>
            <a:pPr>
              <a:spcBef>
                <a:spcPts val="30"/>
              </a:spcBef>
              <a:buChar char=""/>
            </a:pPr>
            <a:endParaRPr sz="4650" b="1" dirty="0">
              <a:latin typeface="Arial"/>
              <a:cs typeface="Arial"/>
            </a:endParaRPr>
          </a:p>
          <a:p>
            <a:pPr marL="490855" indent="-434975">
              <a:buFont typeface="Wingdings"/>
              <a:buChar char=""/>
              <a:tabLst>
                <a:tab pos="491490" algn="l"/>
              </a:tabLst>
            </a:pP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inspection of the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43"/>
    </mc:Choice>
    <mc:Fallback xmlns="">
      <p:transition spd="slow" advTm="4194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222" y="943065"/>
            <a:ext cx="494093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/>
              <a:t>V</a:t>
            </a:r>
            <a:r>
              <a:rPr b="1" spc="-5" dirty="0"/>
              <a:t>accine</a:t>
            </a:r>
            <a:r>
              <a:rPr b="1" spc="-65" dirty="0"/>
              <a:t> </a:t>
            </a:r>
            <a:r>
              <a:rPr b="1" spc="-5" dirty="0"/>
              <a:t>Preparation</a:t>
            </a:r>
            <a:endParaRPr sz="4400" b="1" dirty="0"/>
          </a:p>
        </p:txBody>
      </p:sp>
      <p:sp>
        <p:nvSpPr>
          <p:cNvPr id="18" name="object 18"/>
          <p:cNvSpPr txBox="1"/>
          <p:nvPr/>
        </p:nvSpPr>
        <p:spPr>
          <a:xfrm>
            <a:off x="84222" y="2033337"/>
            <a:ext cx="8534400" cy="4490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Shake the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endParaRPr sz="36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750" dirty="0">
              <a:latin typeface="Arial"/>
              <a:cs typeface="Arial"/>
            </a:endParaRPr>
          </a:p>
          <a:p>
            <a:pPr marL="12700"/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Labeling</a:t>
            </a:r>
            <a:endParaRPr sz="36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750" dirty="0">
              <a:latin typeface="Arial"/>
              <a:cs typeface="Arial"/>
            </a:endParaRPr>
          </a:p>
          <a:p>
            <a:pPr marL="12700"/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considerations</a:t>
            </a:r>
            <a:endParaRPr lang="en-US" sz="36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/>
            <a:endParaRPr lang="en-US" sz="36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/>
            <a:r>
              <a:rPr lang="en-US" sz="3600" b="1" spc="-5" dirty="0">
                <a:solidFill>
                  <a:srgbClr val="FFFFFF"/>
                </a:solidFill>
                <a:latin typeface="Arial"/>
                <a:cs typeface="Arial"/>
              </a:rPr>
              <a:t>May be other requirements with COVID vaccine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7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19"/>
    </mc:Choice>
    <mc:Fallback xmlns="">
      <p:transition spd="slow" advTm="55519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8231" y="2145633"/>
            <a:ext cx="6122670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Prefilling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syringes</a:t>
            </a:r>
            <a:endParaRPr sz="36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750" dirty="0">
              <a:latin typeface="Arial"/>
              <a:cs typeface="Arial"/>
            </a:endParaRPr>
          </a:p>
          <a:p>
            <a:pPr marL="12700"/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High volume vaccine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clinics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231" y="745207"/>
            <a:ext cx="9613861" cy="1080938"/>
          </a:xfrm>
        </p:spPr>
        <p:txBody>
          <a:bodyPr/>
          <a:lstStyle/>
          <a:p>
            <a:r>
              <a:rPr lang="en-US" b="1" spc="-40" dirty="0"/>
              <a:t>Vaccine </a:t>
            </a:r>
            <a:r>
              <a:rPr lang="en-US" b="1" spc="-5" dirty="0"/>
              <a:t>Preparation:  Precautions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53"/>
    </mc:Choice>
    <mc:Fallback xmlns="">
      <p:transition spd="slow" advTm="42953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034716" y="901357"/>
            <a:ext cx="9753600" cy="675665"/>
          </a:xfrm>
          <a:prstGeom prst="rect">
            <a:avLst/>
          </a:prstGeom>
        </p:spPr>
        <p:txBody>
          <a:bodyPr vert="horz" wrap="square" lIns="0" tIns="120491" rIns="0" bIns="0" rtlCol="0" anchor="ctr">
            <a:spAutoFit/>
          </a:bodyPr>
          <a:lstStyle/>
          <a:p>
            <a:pPr marL="2371090" marR="5080" indent="-1202690">
              <a:lnSpc>
                <a:spcPct val="100000"/>
              </a:lnSpc>
              <a:spcBef>
                <a:spcPts val="95"/>
              </a:spcBef>
            </a:pPr>
            <a:r>
              <a:rPr b="1" spc="-40" dirty="0"/>
              <a:t>Vaccine</a:t>
            </a:r>
            <a:r>
              <a:rPr b="1" spc="-200" dirty="0"/>
              <a:t> </a:t>
            </a:r>
            <a:r>
              <a:rPr b="1" spc="-5" dirty="0"/>
              <a:t>Administration:  Intramuscular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5935" y="2055048"/>
            <a:ext cx="3048000" cy="17139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Angle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4650" dirty="0">
              <a:latin typeface="Arial"/>
              <a:cs typeface="Arial"/>
            </a:endParaRPr>
          </a:p>
          <a:p>
            <a:pPr marL="12700"/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injection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53349" y="3768979"/>
            <a:ext cx="2156447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638801" y="2084324"/>
            <a:ext cx="4708525" cy="4291257"/>
            <a:chOff x="2657855" y="1636776"/>
            <a:chExt cx="5851525" cy="4561840"/>
          </a:xfrm>
        </p:grpSpPr>
        <p:sp>
          <p:nvSpPr>
            <p:cNvPr id="17" name="object 17"/>
            <p:cNvSpPr/>
            <p:nvPr/>
          </p:nvSpPr>
          <p:spPr>
            <a:xfrm>
              <a:off x="2657855" y="1636776"/>
              <a:ext cx="1904999" cy="1523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83408" y="4038600"/>
              <a:ext cx="2248483" cy="213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200" y="3886200"/>
              <a:ext cx="2336578" cy="23118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AA76F01-955E-4CEB-8A37-6ED55A7A3E2E}"/>
              </a:ext>
            </a:extLst>
          </p:cNvPr>
          <p:cNvSpPr/>
          <p:nvPr/>
        </p:nvSpPr>
        <p:spPr>
          <a:xfrm>
            <a:off x="4885690" y="3646447"/>
            <a:ext cx="4572000" cy="685059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92000"/>
                  <a:satMod val="200000"/>
                  <a:lumMod val="128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2">
                  <a:shade val="78000"/>
                  <a:hueMod val="118000"/>
                  <a:satMod val="120000"/>
                  <a:lumMod val="69000"/>
                </a:schemeClr>
              </a:gs>
            </a:gsLst>
            <a:lin ang="2520000" scaled="0"/>
          </a:gradFill>
        </p:spPr>
        <p:txBody>
          <a:bodyPr>
            <a:spAutoFit/>
          </a:bodyPr>
          <a:lstStyle/>
          <a:p>
            <a:pPr marR="99060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Toddlers (ages 1-2 years) anterolateral thigh or deltoid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5201B2-5C5D-46E8-B436-B447EE98BBCE}"/>
              </a:ext>
            </a:extLst>
          </p:cNvPr>
          <p:cNvSpPr/>
          <p:nvPr/>
        </p:nvSpPr>
        <p:spPr>
          <a:xfrm>
            <a:off x="1716235" y="6078557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R="99060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Infants:  use anterolateral thigh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F6FE8-A327-4F5F-809F-D4574068D11D}"/>
              </a:ext>
            </a:extLst>
          </p:cNvPr>
          <p:cNvSpPr/>
          <p:nvPr/>
        </p:nvSpPr>
        <p:spPr>
          <a:xfrm>
            <a:off x="5774841" y="6375089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R="99060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&gt;age 2, preferred site deltoid</a:t>
            </a:r>
          </a:p>
        </p:txBody>
      </p:sp>
    </p:spTree>
    <p:extLst>
      <p:ext uri="{BB962C8B-B14F-4D97-AF65-F5344CB8AC3E}">
        <p14:creationId xmlns:p14="http://schemas.microsoft.com/office/powerpoint/2010/main" val="39852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05"/>
    </mc:Choice>
    <mc:Fallback xmlns="">
      <p:transition spd="slow" advTm="3840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58" y="0"/>
            <a:ext cx="9112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4"/>
    </mc:Choice>
    <mc:Fallback xmlns="">
      <p:transition spd="slow" advTm="257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632" y="946485"/>
            <a:ext cx="2108200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/>
              <a:t>Missi</a:t>
            </a:r>
            <a:r>
              <a:rPr sz="4400" b="1" spc="-5" dirty="0"/>
              <a:t>o</a:t>
            </a:r>
            <a:r>
              <a:rPr sz="4400" b="1" dirty="0"/>
              <a:t>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04386" y="1643080"/>
            <a:ext cx="8378189" cy="2144587"/>
          </a:xfrm>
          <a:prstGeom prst="rect">
            <a:avLst/>
          </a:prstGeom>
        </p:spPr>
        <p:txBody>
          <a:bodyPr vert="horz" wrap="square" lIns="0" tIns="599846" rIns="0" bIns="0" rtlCol="0">
            <a:spAutoFit/>
          </a:bodyPr>
          <a:lstStyle/>
          <a:p>
            <a:pPr marL="50800" marR="5080" indent="0">
              <a:lnSpc>
                <a:spcPts val="3020"/>
              </a:lnSpc>
              <a:spcBef>
                <a:spcPts val="480"/>
              </a:spcBef>
              <a:buNone/>
            </a:pPr>
            <a:r>
              <a:rPr sz="2800" b="1" spc="-5" dirty="0"/>
              <a:t>Provision of a foundation of knowledge based  </a:t>
            </a:r>
            <a:r>
              <a:rPr sz="2800" b="1" spc="-10" dirty="0"/>
              <a:t>upon </a:t>
            </a:r>
            <a:r>
              <a:rPr sz="2800" b="1" spc="-5" dirty="0"/>
              <a:t>the </a:t>
            </a:r>
            <a:r>
              <a:rPr sz="2800" b="1" spc="-10" dirty="0"/>
              <a:t>EMS </a:t>
            </a:r>
            <a:r>
              <a:rPr sz="2800" b="1" spc="-5" dirty="0"/>
              <a:t>scope of practice and the  recommendations from </a:t>
            </a:r>
            <a:r>
              <a:rPr sz="2800" b="1" spc="-10" dirty="0"/>
              <a:t>our </a:t>
            </a:r>
            <a:r>
              <a:rPr sz="2800" b="1" dirty="0"/>
              <a:t>federal </a:t>
            </a:r>
            <a:r>
              <a:rPr sz="2800" b="1" spc="-5" dirty="0"/>
              <a:t>and </a:t>
            </a:r>
            <a:r>
              <a:rPr sz="2800" b="1" dirty="0"/>
              <a:t>state  </a:t>
            </a:r>
            <a:r>
              <a:rPr sz="2800" b="1" spc="-5" dirty="0"/>
              <a:t>public health</a:t>
            </a:r>
            <a:r>
              <a:rPr sz="2800" b="1" spc="20" dirty="0"/>
              <a:t> </a:t>
            </a:r>
            <a:r>
              <a:rPr sz="2800" b="1" spc="-5" dirty="0"/>
              <a:t>organizations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839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31"/>
    </mc:Choice>
    <mc:Fallback xmlns="">
      <p:transition spd="slow" advTm="3283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3962400" y="0"/>
              <a:ext cx="518159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26547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40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8"/>
    </mc:Choice>
    <mc:Fallback xmlns="">
      <p:transition spd="slow" advTm="1690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1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95"/>
    </mc:Choice>
    <mc:Fallback xmlns="">
      <p:transition spd="slow" advTm="43695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2307-6BAA-41EF-8B0F-69A5543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9" y="785312"/>
            <a:ext cx="9613861" cy="1080938"/>
          </a:xfrm>
        </p:spPr>
        <p:txBody>
          <a:bodyPr/>
          <a:lstStyle/>
          <a:p>
            <a:r>
              <a:rPr lang="en-US" b="1" dirty="0"/>
              <a:t>IM Injections in Deltoid Muscle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7FE8-1B32-499C-8D9A-9AFC03656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6673"/>
            <a:ext cx="5422232" cy="4292527"/>
          </a:xfrm>
        </p:spPr>
        <p:txBody>
          <a:bodyPr>
            <a:normAutofit/>
          </a:bodyPr>
          <a:lstStyle/>
          <a:p>
            <a:r>
              <a:rPr lang="en-US" sz="2800" b="1" dirty="0"/>
              <a:t>Use proper landmarks and technique to identify the injection site</a:t>
            </a:r>
          </a:p>
          <a:p>
            <a:r>
              <a:rPr lang="en-US" sz="2800" b="1" dirty="0"/>
              <a:t>Use proper needle length based on age and size of the patient and injection technique</a:t>
            </a:r>
          </a:p>
          <a:p>
            <a:r>
              <a:rPr lang="en-US" sz="2800" b="1" dirty="0"/>
              <a:t>Aspiration is not recommended when administering vaccines</a:t>
            </a:r>
          </a:p>
          <a:p>
            <a:endParaRPr lang="en-US" sz="2800" dirty="0"/>
          </a:p>
        </p:txBody>
      </p:sp>
      <p:pic>
        <p:nvPicPr>
          <p:cNvPr id="4" name="Picture 2" descr="IM Injections - Nursing Needles">
            <a:extLst>
              <a:ext uri="{FF2B5EF4-FFF2-40B4-BE49-F238E27FC236}">
                <a16:creationId xmlns:a16="http://schemas.microsoft.com/office/drawing/2014/main" id="{E43DC7C3-8313-4F9B-9582-0F394739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04" y="1717170"/>
            <a:ext cx="4508997" cy="51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23"/>
    </mc:Choice>
    <mc:Fallback xmlns="">
      <p:transition spd="slow" advTm="3292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24" y="1031242"/>
            <a:ext cx="439674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Special</a:t>
            </a:r>
            <a:r>
              <a:rPr b="1" spc="-75" dirty="0"/>
              <a:t> </a:t>
            </a:r>
            <a:r>
              <a:rPr b="1" spc="-5" dirty="0"/>
              <a:t>Situations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624" y="2217822"/>
            <a:ext cx="8040021" cy="2482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Latex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allergy</a:t>
            </a:r>
            <a:endParaRPr sz="36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5250" dirty="0">
              <a:latin typeface="Arial"/>
              <a:cs typeface="Arial"/>
            </a:endParaRPr>
          </a:p>
          <a:p>
            <a:pPr marL="12700"/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disorders</a:t>
            </a:r>
            <a:endParaRPr lang="en-US" sz="36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/>
            <a:endParaRPr lang="en-US" sz="3600" b="1" spc="-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19"/>
    </mc:Choice>
    <mc:Fallback xmlns="">
      <p:transition spd="slow" advTm="63319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231" y="610270"/>
            <a:ext cx="8478253" cy="1320233"/>
          </a:xfrm>
          <a:prstGeom prst="rect">
            <a:avLst/>
          </a:prstGeom>
        </p:spPr>
        <p:txBody>
          <a:bodyPr vert="horz" wrap="square" lIns="0" tIns="210185" rIns="0" bIns="0" rtlCol="0" anchor="ctr">
            <a:spAutoFit/>
          </a:bodyPr>
          <a:lstStyle/>
          <a:p>
            <a:pPr marL="1621790" marR="5080" indent="-158242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Intramuscular Influenza </a:t>
            </a:r>
            <a:r>
              <a:rPr b="1" spc="-40" dirty="0"/>
              <a:t>Vaccine  </a:t>
            </a:r>
            <a:r>
              <a:rPr b="1" spc="-10" dirty="0">
                <a:solidFill>
                  <a:srgbClr val="FFFF00"/>
                </a:solidFill>
              </a:rPr>
              <a:t>Adverse</a:t>
            </a:r>
            <a:r>
              <a:rPr b="1" spc="20" dirty="0">
                <a:solidFill>
                  <a:srgbClr val="FFFF00"/>
                </a:solidFill>
              </a:rPr>
              <a:t> </a:t>
            </a:r>
            <a:r>
              <a:rPr b="1" spc="-10" dirty="0">
                <a:solidFill>
                  <a:srgbClr val="FFFF00"/>
                </a:solidFill>
              </a:rPr>
              <a:t>Reactions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231" y="2045370"/>
            <a:ext cx="8753857" cy="350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426845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Fear and/or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vasovagal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syncope</a:t>
            </a:r>
            <a:endParaRPr lang="en-US" sz="32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69900" marR="1426845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endParaRPr lang="en-US" sz="3200" dirty="0">
              <a:latin typeface="Arial"/>
              <a:cs typeface="Arial"/>
            </a:endParaRPr>
          </a:p>
          <a:p>
            <a:pPr marL="469900" marR="1426845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Systemic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ax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426845">
              <a:lnSpc>
                <a:spcPct val="12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  <a:p>
            <a:pPr marL="12700" marR="5080" algn="just">
              <a:spcBef>
                <a:spcPts val="765"/>
              </a:spcBef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Follow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the EMS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protocols provided by  your medical director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address</a:t>
            </a:r>
            <a:r>
              <a:rPr sz="32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these  conditions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8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76"/>
    </mc:Choice>
    <mc:Fallback xmlns="">
      <p:transition spd="slow" advTm="6037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243" y="1046850"/>
            <a:ext cx="6798945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Intranasal Influenza </a:t>
            </a:r>
            <a:r>
              <a:rPr b="1" spc="-40" dirty="0"/>
              <a:t>Vaccine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243" y="2061411"/>
            <a:ext cx="8915400" cy="3768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Live attenuated intranasal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influenza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(LAIV) contains live virus  material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Quadrivalent</a:t>
            </a:r>
            <a:endParaRPr sz="3200" dirty="0">
              <a:latin typeface="Arial"/>
              <a:cs typeface="Arial"/>
            </a:endParaRPr>
          </a:p>
          <a:p>
            <a:pPr marL="469900" marR="184785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Indicated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healthy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non-pregnant  individuals of ages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 to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3200" dirty="0">
              <a:latin typeface="Arial"/>
              <a:cs typeface="Arial"/>
            </a:endParaRPr>
          </a:p>
          <a:p>
            <a:pPr marL="469900" marR="116839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May be preferable in small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children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of their fears of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injection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2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3"/>
    </mc:Choice>
    <mc:Fallback xmlns="">
      <p:transition spd="slow" advTm="3275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505326" y="608842"/>
            <a:ext cx="6896534" cy="1308370"/>
          </a:xfrm>
          <a:prstGeom prst="rect">
            <a:avLst/>
          </a:prstGeom>
        </p:spPr>
        <p:txBody>
          <a:bodyPr vert="horz" wrap="square" lIns="0" tIns="198437" rIns="0" bIns="0" rtlCol="0" anchor="ctr">
            <a:spAutoFit/>
          </a:bodyPr>
          <a:lstStyle/>
          <a:p>
            <a:pPr marL="1903730" marR="5080" indent="-123190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Intranasal Influenza </a:t>
            </a:r>
            <a:r>
              <a:rPr b="1" spc="-40" dirty="0"/>
              <a:t>Vaccine  </a:t>
            </a:r>
            <a:r>
              <a:rPr b="1" spc="-5" dirty="0">
                <a:solidFill>
                  <a:srgbClr val="FFFF00"/>
                </a:solidFill>
              </a:rPr>
              <a:t>Contraindications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0368" y="2037348"/>
            <a:ext cx="9067800" cy="400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765935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Children younger than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lang="en-US" sz="28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69900" marR="1765935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Adults 50 years and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endParaRPr lang="en-US" sz="2800" dirty="0">
              <a:latin typeface="Arial"/>
              <a:cs typeface="Arial"/>
            </a:endParaRPr>
          </a:p>
          <a:p>
            <a:pPr marL="469900" marR="1765935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History of severe allergic reaction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any ingredient of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a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previous dose of any influenza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years through 17 years old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are receiving aspirin- or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salicylate-containing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medications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4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4"/>
    </mc:Choice>
    <mc:Fallback xmlns="">
      <p:transition spd="slow" advTm="27454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513347" y="604168"/>
            <a:ext cx="6896534" cy="1308370"/>
          </a:xfrm>
          <a:prstGeom prst="rect">
            <a:avLst/>
          </a:prstGeom>
        </p:spPr>
        <p:txBody>
          <a:bodyPr vert="horz" wrap="square" lIns="0" tIns="198437" rIns="0" bIns="0" rtlCol="0" anchor="ctr">
            <a:spAutoFit/>
          </a:bodyPr>
          <a:lstStyle/>
          <a:p>
            <a:pPr marL="1903730" marR="5080" indent="-123190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Intranasal Influenza </a:t>
            </a:r>
            <a:r>
              <a:rPr b="1" spc="-40" dirty="0"/>
              <a:t>Vaccine  </a:t>
            </a:r>
            <a:r>
              <a:rPr b="1" spc="-5" dirty="0">
                <a:solidFill>
                  <a:srgbClr val="FFFF00"/>
                </a:solidFill>
              </a:rPr>
              <a:t>Contraindications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1555" y="2046626"/>
            <a:ext cx="8900144" cy="4252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4925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years through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years old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asthma or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history of wheezing in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past  12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3200" dirty="0">
              <a:latin typeface="Arial"/>
              <a:cs typeface="Arial"/>
            </a:endParaRPr>
          </a:p>
          <a:p>
            <a:pPr marL="469900" marR="1270635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Immunosuppression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cause  Absent or non-functioning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spleen</a:t>
            </a:r>
            <a:endParaRPr sz="3200" dirty="0">
              <a:latin typeface="Arial"/>
              <a:cs typeface="Arial"/>
            </a:endParaRPr>
          </a:p>
          <a:p>
            <a:pPr marL="469900" marR="5080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Caregivers of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severely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immunocompromised persons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require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1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6"/>
    </mc:Choice>
    <mc:Fallback xmlns="">
      <p:transition spd="slow" advTm="37146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509337" y="624221"/>
            <a:ext cx="6896534" cy="1308370"/>
          </a:xfrm>
          <a:prstGeom prst="rect">
            <a:avLst/>
          </a:prstGeom>
        </p:spPr>
        <p:txBody>
          <a:bodyPr vert="horz" wrap="square" lIns="0" tIns="198437" rIns="0" bIns="0" rtlCol="0" anchor="ctr">
            <a:spAutoFit/>
          </a:bodyPr>
          <a:lstStyle/>
          <a:p>
            <a:pPr marL="1903730" marR="5080" indent="-123190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Intranasal Influenza </a:t>
            </a:r>
            <a:r>
              <a:rPr b="1" spc="-40" dirty="0"/>
              <a:t>Vaccine  </a:t>
            </a:r>
            <a:r>
              <a:rPr b="1" spc="-5" dirty="0">
                <a:solidFill>
                  <a:srgbClr val="FFFF00"/>
                </a:solidFill>
              </a:rPr>
              <a:t>Contraindications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12624" y="2008792"/>
            <a:ext cx="8452485" cy="4712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4898390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Pregnant women</a:t>
            </a:r>
            <a:endParaRPr lang="en-US" sz="28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82600" marR="4898390" indent="-4572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Cochlear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implants</a:t>
            </a:r>
            <a:endParaRPr sz="2800" dirty="0">
              <a:latin typeface="Arial"/>
              <a:cs typeface="Arial"/>
            </a:endParaRPr>
          </a:p>
          <a:p>
            <a:pPr marL="482600" marR="100965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Active leak between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cerebrospinal</a:t>
            </a:r>
            <a:r>
              <a:rPr sz="2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fluid  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mouth, nose, 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ear,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or other place  within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skull</a:t>
            </a:r>
            <a:endParaRPr sz="2800" dirty="0">
              <a:latin typeface="Arial"/>
              <a:cs typeface="Arial"/>
            </a:endParaRPr>
          </a:p>
          <a:p>
            <a:pPr marL="482600" marR="177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Receipt of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flu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antiviral drugs within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previous 48 hours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oseltamivir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(Tamiflu</a:t>
            </a:r>
            <a:r>
              <a:rPr sz="2800" b="1" spc="-37" baseline="25132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)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zanamivir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(Relenza</a:t>
            </a:r>
            <a:r>
              <a:rPr sz="2800" b="1" baseline="25132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),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previous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days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peramivir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(Rapivab</a:t>
            </a:r>
            <a:r>
              <a:rPr sz="2800" b="1" baseline="25132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),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previous 17  days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baloxavir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(Xofluza</a:t>
            </a:r>
            <a:r>
              <a:rPr sz="2800" b="1" baseline="25132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9"/>
    </mc:Choice>
    <mc:Fallback xmlns="">
      <p:transition spd="slow" advTm="25569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549442" y="611474"/>
            <a:ext cx="6896534" cy="1308370"/>
          </a:xfrm>
          <a:prstGeom prst="rect">
            <a:avLst/>
          </a:prstGeom>
        </p:spPr>
        <p:txBody>
          <a:bodyPr vert="horz" wrap="square" lIns="0" tIns="198437" rIns="0" bIns="0" rtlCol="0" anchor="ctr">
            <a:spAutoFit/>
          </a:bodyPr>
          <a:lstStyle/>
          <a:p>
            <a:pPr marL="2607310" marR="5080" indent="-193548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Intranasal Influenza </a:t>
            </a:r>
            <a:r>
              <a:rPr b="1" spc="-40" dirty="0"/>
              <a:t>Vaccine  </a:t>
            </a:r>
            <a:r>
              <a:rPr b="1" spc="-5" dirty="0">
                <a:solidFill>
                  <a:srgbClr val="FFFF00"/>
                </a:solidFill>
              </a:rPr>
              <a:t>Precautions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6252" y="2029326"/>
            <a:ext cx="8839200" cy="435824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Asthma in people aged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years and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endParaRPr sz="3200" dirty="0">
              <a:latin typeface="Arial"/>
              <a:cs typeface="Arial"/>
            </a:endParaRPr>
          </a:p>
          <a:p>
            <a:pPr marL="469900" marR="29209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Other underlying medical conditions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associated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higher risk of serious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flu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complications</a:t>
            </a:r>
            <a:endParaRPr sz="3200" dirty="0">
              <a:latin typeface="Arial"/>
              <a:cs typeface="Arial"/>
            </a:endParaRPr>
          </a:p>
          <a:p>
            <a:pPr marL="469900" marR="187325" indent="-457200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Moderate or severe acute illness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or  without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fever</a:t>
            </a:r>
            <a:endParaRPr sz="3200" dirty="0">
              <a:latin typeface="Arial"/>
              <a:cs typeface="Arial"/>
            </a:endParaRPr>
          </a:p>
          <a:p>
            <a:pPr marL="469900" marR="158115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Guillain-Barré Syndrome within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weeks  following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previous dose of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flu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3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3"/>
    </mc:Choice>
    <mc:Fallback xmlns="">
      <p:transition spd="slow" advTm="479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484" y="976515"/>
            <a:ext cx="259207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/>
              <a:t>Ob</a:t>
            </a:r>
            <a:r>
              <a:rPr b="1" dirty="0"/>
              <a:t>j</a:t>
            </a:r>
            <a:r>
              <a:rPr b="1" spc="-10" dirty="0"/>
              <a:t>ec</a:t>
            </a:r>
            <a:r>
              <a:rPr b="1" spc="-5" dirty="0"/>
              <a:t>t</a:t>
            </a:r>
            <a:r>
              <a:rPr b="1" dirty="0"/>
              <a:t>i</a:t>
            </a:r>
            <a:r>
              <a:rPr b="1" spc="-10" dirty="0"/>
              <a:t>ve</a:t>
            </a:r>
            <a:r>
              <a:rPr b="1" spc="-5" dirty="0"/>
              <a:t>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4484" y="1999422"/>
            <a:ext cx="8686800" cy="4590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9563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Understand the transmission, signs, and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symptoms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influenza</a:t>
            </a: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en-US" sz="2800" b="1" spc="-5" dirty="0" smtClean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  <a:endParaRPr sz="2800" dirty="0">
              <a:latin typeface="Arial"/>
              <a:cs typeface="Arial"/>
            </a:endParaRPr>
          </a:p>
          <a:p>
            <a:pPr marL="469900" marR="158115" indent="-457200"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Gain knowledge of the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vaccine available and their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respective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indications, contraindications, 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adverse  effects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927100" marR="158115" lvl="1" indent="-457200"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To the degree known at this moment</a:t>
            </a:r>
            <a:endParaRPr sz="2400" dirty="0">
              <a:latin typeface="Arial"/>
              <a:cs typeface="Arial"/>
            </a:endParaRPr>
          </a:p>
          <a:p>
            <a:pPr marL="469900" marR="5080" indent="-4572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Understand legal authorization,  requirements, limitations, and liability  protections regarding administration of  immunizations by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EMS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providers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7"/>
    </mc:Choice>
    <mc:Fallback xmlns="">
      <p:transition spd="slow" advTm="43527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53979"/>
            <a:ext cx="6896534" cy="1080938"/>
          </a:xfrm>
        </p:spPr>
        <p:txBody>
          <a:bodyPr/>
          <a:lstStyle/>
          <a:p>
            <a:r>
              <a:rPr lang="en-US" b="1" dirty="0"/>
              <a:t>Adverse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73705"/>
            <a:ext cx="6887389" cy="3599316"/>
          </a:xfrm>
        </p:spPr>
        <p:txBody>
          <a:bodyPr>
            <a:normAutofit lnSpcReduction="10000"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Runny</a:t>
            </a:r>
            <a:r>
              <a:rPr lang="en-US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nose  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Wheezing  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Headache  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b="1" spc="-35" dirty="0">
                <a:solidFill>
                  <a:srgbClr val="FFFFFF"/>
                </a:solidFill>
                <a:latin typeface="Arial"/>
                <a:cs typeface="Arial"/>
              </a:rPr>
              <a:t>Vomiting</a:t>
            </a: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lang="en-US" b="1" spc="-10" dirty="0">
                <a:solidFill>
                  <a:srgbClr val="FFFFFF"/>
                </a:solidFill>
                <a:latin typeface="Arial"/>
                <a:cs typeface="Arial"/>
              </a:rPr>
              <a:t>aches  </a:t>
            </a: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lang="en-US" b="1" spc="-10" dirty="0">
                <a:solidFill>
                  <a:srgbClr val="FFFFFF"/>
                </a:solidFill>
                <a:latin typeface="Arial"/>
                <a:cs typeface="Arial"/>
              </a:rPr>
              <a:t>Fever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(low</a:t>
            </a:r>
            <a:r>
              <a:rPr lang="en-US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grade)</a:t>
            </a:r>
            <a:endParaRPr lang="en-US" dirty="0">
              <a:latin typeface="Arial"/>
              <a:cs typeface="Arial"/>
            </a:endParaRPr>
          </a:p>
          <a:p>
            <a:pPr marL="12700" marR="545465" algn="just">
              <a:lnSpc>
                <a:spcPct val="110000"/>
              </a:lnSpc>
              <a:spcBef>
                <a:spcPts val="380"/>
              </a:spcBef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Sore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throat 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(in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r>
              <a:rPr lang="en-US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children)  </a:t>
            </a:r>
          </a:p>
          <a:p>
            <a:pPr marL="12700" marR="545465" algn="just">
              <a:lnSpc>
                <a:spcPct val="110000"/>
              </a:lnSpc>
              <a:spcBef>
                <a:spcPts val="38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Cough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2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59"/>
    </mc:Choice>
    <mc:Fallback xmlns="">
      <p:transition spd="slow" advTm="25859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77739"/>
            <a:ext cx="8401050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/>
              <a:t>Intranasal Influenza </a:t>
            </a:r>
            <a:r>
              <a:rPr sz="3200" b="1" spc="-35" dirty="0"/>
              <a:t>Vaccine</a:t>
            </a:r>
            <a:r>
              <a:rPr sz="3200" b="1" spc="-175" dirty="0"/>
              <a:t> </a:t>
            </a:r>
            <a:r>
              <a:rPr sz="3200" b="1" spc="-5" dirty="0"/>
              <a:t>Administration</a:t>
            </a:r>
            <a:endParaRPr sz="3200" b="1" dirty="0"/>
          </a:p>
        </p:txBody>
      </p:sp>
      <p:sp>
        <p:nvSpPr>
          <p:cNvPr id="3" name="object 3"/>
          <p:cNvSpPr/>
          <p:nvPr/>
        </p:nvSpPr>
        <p:spPr>
          <a:xfrm>
            <a:off x="2181727" y="2128307"/>
            <a:ext cx="7318824" cy="4170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0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60"/>
    </mc:Choice>
    <mc:Fallback xmlns="">
      <p:transition spd="slow" advTm="4396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58" y="1041052"/>
            <a:ext cx="3716654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/>
              <a:t>Documentation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527" y="1968341"/>
            <a:ext cx="8839200" cy="4737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vaccines administered should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be fully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documented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 the patient’s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permanent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record 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Documentation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include:</a:t>
            </a:r>
            <a:endParaRPr sz="2400" b="1" dirty="0">
              <a:latin typeface="Arial"/>
              <a:cs typeface="Arial"/>
            </a:endParaRPr>
          </a:p>
          <a:p>
            <a:pPr marL="413384" indent="-287020">
              <a:spcBef>
                <a:spcPts val="305"/>
              </a:spcBef>
              <a:buChar char="–"/>
              <a:tabLst>
                <a:tab pos="4140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1. Date of administration</a:t>
            </a:r>
            <a:endParaRPr sz="2000" b="1" dirty="0">
              <a:latin typeface="Arial"/>
              <a:cs typeface="Arial"/>
            </a:endParaRPr>
          </a:p>
          <a:p>
            <a:pPr marL="413384" indent="-287020">
              <a:spcBef>
                <a:spcPts val="285"/>
              </a:spcBef>
              <a:buChar char="–"/>
              <a:tabLst>
                <a:tab pos="4140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2. Name or common abbreviation of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endParaRPr sz="2000" b="1" dirty="0">
              <a:latin typeface="Arial"/>
              <a:cs typeface="Arial"/>
            </a:endParaRPr>
          </a:p>
          <a:p>
            <a:pPr marL="413384" indent="-287020">
              <a:spcBef>
                <a:spcPts val="290"/>
              </a:spcBef>
              <a:buChar char="–"/>
              <a:tabLst>
                <a:tab pos="4140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lot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2000" b="1" dirty="0">
              <a:latin typeface="Arial"/>
              <a:cs typeface="Arial"/>
            </a:endParaRPr>
          </a:p>
          <a:p>
            <a:pPr marL="413384" indent="-287020">
              <a:spcBef>
                <a:spcPts val="285"/>
              </a:spcBef>
              <a:buChar char="–"/>
              <a:tabLst>
                <a:tab pos="4140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manufacturer</a:t>
            </a:r>
            <a:endParaRPr sz="2000" b="1" dirty="0">
              <a:latin typeface="Arial"/>
              <a:cs typeface="Arial"/>
            </a:endParaRPr>
          </a:p>
          <a:p>
            <a:pPr marL="413384" indent="-287020">
              <a:spcBef>
                <a:spcPts val="290"/>
              </a:spcBef>
              <a:buChar char="–"/>
              <a:tabLst>
                <a:tab pos="4140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5. Administration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, route, and dosage</a:t>
            </a:r>
            <a:endParaRPr sz="2000" b="1" dirty="0">
              <a:latin typeface="Arial"/>
              <a:cs typeface="Arial"/>
            </a:endParaRPr>
          </a:p>
          <a:p>
            <a:pPr marL="413384" marR="94615" indent="-287020">
              <a:lnSpc>
                <a:spcPts val="2590"/>
              </a:lnSpc>
              <a:spcBef>
                <a:spcPts val="615"/>
              </a:spcBef>
              <a:buChar char="–"/>
              <a:tabLst>
                <a:tab pos="4140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6. Any vaccine information statements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(or equivalent for EUA vaccines)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utilized by the public  health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, with edition date </a:t>
            </a:r>
            <a:endParaRPr sz="2000" b="1" dirty="0">
              <a:latin typeface="Arial"/>
              <a:cs typeface="Arial"/>
            </a:endParaRPr>
          </a:p>
          <a:p>
            <a:pPr marL="413384" marR="605155" indent="-287020">
              <a:lnSpc>
                <a:spcPts val="2590"/>
              </a:lnSpc>
              <a:spcBef>
                <a:spcPts val="580"/>
              </a:spcBef>
              <a:buChar char="–"/>
              <a:tabLst>
                <a:tab pos="4140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7. Name and address of public health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agency’s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vaccine  administrator who is responsible for the storage of the  records</a:t>
            </a:r>
            <a:endParaRPr lang="en-US" sz="2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13384" marR="605155" indent="-287020">
              <a:lnSpc>
                <a:spcPts val="2590"/>
              </a:lnSpc>
              <a:spcBef>
                <a:spcPts val="580"/>
              </a:spcBef>
              <a:buChar char="–"/>
              <a:tabLst>
                <a:tab pos="41402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8. Name and title of person who administered the vaccine</a:t>
            </a:r>
            <a:endParaRPr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3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2"/>
    </mc:Choice>
    <mc:Fallback xmlns="">
      <p:transition spd="slow" advTm="4048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306" y="902424"/>
            <a:ext cx="4093845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/>
              <a:t>Documentation</a:t>
            </a:r>
            <a:endParaRPr sz="44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116306" y="1993233"/>
            <a:ext cx="9133002" cy="4527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18770" indent="-4572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patient interview and screening  process, including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acquisition of  informed consent,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receive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influenza  vaccination is determined by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local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public health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authorities</a:t>
            </a:r>
            <a:endParaRPr sz="2800" dirty="0">
              <a:latin typeface="Arial"/>
              <a:cs typeface="Arial"/>
            </a:endParaRPr>
          </a:p>
          <a:p>
            <a:pPr marL="469900" marR="432434" indent="-457200" algn="just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patient allergies, including allergies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medications and foods, must be obtained  and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documented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Influenza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vaccine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relatively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contraindicated in  patients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are allergic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eggs or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chicken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7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7"/>
    </mc:Choice>
    <mc:Fallback xmlns="">
      <p:transition spd="slow" advTm="28707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05" y="955922"/>
            <a:ext cx="409384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/>
              <a:t>Documentation</a:t>
            </a:r>
            <a:endParaRPr sz="4400" b="1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46505" y="2013285"/>
            <a:ext cx="6887389" cy="2774631"/>
          </a:xfrm>
          <a:prstGeom prst="rect">
            <a:avLst/>
          </a:prstGeom>
        </p:spPr>
        <p:txBody>
          <a:bodyPr vert="horz" wrap="square" lIns="0" tIns="85877" rIns="0" bIns="0" rtlCol="0">
            <a:spAutoFit/>
          </a:bodyPr>
          <a:lstStyle/>
          <a:p>
            <a:pPr marL="50800" marR="77470">
              <a:lnSpc>
                <a:spcPct val="100000"/>
              </a:lnSpc>
              <a:spcBef>
                <a:spcPts val="105"/>
              </a:spcBef>
            </a:pPr>
            <a:r>
              <a:rPr b="1" spc="-5" dirty="0"/>
              <a:t>Facilities that administer </a:t>
            </a:r>
            <a:r>
              <a:rPr b="1" spc="-10" dirty="0"/>
              <a:t>vaccines </a:t>
            </a:r>
            <a:r>
              <a:rPr b="1" spc="-5" dirty="0"/>
              <a:t>are  encouraged </a:t>
            </a:r>
            <a:r>
              <a:rPr b="1" dirty="0"/>
              <a:t>to </a:t>
            </a:r>
            <a:r>
              <a:rPr b="1" spc="-5" dirty="0"/>
              <a:t>participate in state or</a:t>
            </a:r>
            <a:r>
              <a:rPr b="1" spc="-114" dirty="0"/>
              <a:t> </a:t>
            </a:r>
            <a:r>
              <a:rPr b="1" spc="-10" dirty="0"/>
              <a:t>local  </a:t>
            </a:r>
            <a:r>
              <a:rPr b="1" spc="-5" dirty="0"/>
              <a:t>immunization information</a:t>
            </a:r>
            <a:r>
              <a:rPr b="1" spc="-70" dirty="0"/>
              <a:t> </a:t>
            </a:r>
            <a:r>
              <a:rPr b="1" spc="-5" dirty="0"/>
              <a:t>systems</a:t>
            </a:r>
          </a:p>
          <a:p>
            <a:pPr marL="50800" marR="5080">
              <a:lnSpc>
                <a:spcPct val="100000"/>
              </a:lnSpc>
              <a:spcBef>
                <a:spcPts val="765"/>
              </a:spcBef>
            </a:pPr>
            <a:r>
              <a:rPr b="1" spc="-5" dirty="0"/>
              <a:t>The patient or parent should be provided  </a:t>
            </a:r>
            <a:r>
              <a:rPr b="1" dirty="0"/>
              <a:t>with </a:t>
            </a:r>
            <a:r>
              <a:rPr b="1" spc="-5" dirty="0"/>
              <a:t>an immunization record that</a:t>
            </a:r>
            <a:r>
              <a:rPr b="1" spc="-100" dirty="0"/>
              <a:t> </a:t>
            </a:r>
            <a:r>
              <a:rPr b="1" spc="-5" dirty="0"/>
              <a:t>includes  </a:t>
            </a:r>
            <a:r>
              <a:rPr b="1" dirty="0"/>
              <a:t>the </a:t>
            </a:r>
            <a:r>
              <a:rPr b="1" spc="-10" dirty="0"/>
              <a:t>vaccines </a:t>
            </a:r>
            <a:r>
              <a:rPr b="1" spc="-5" dirty="0"/>
              <a:t>administered </a:t>
            </a:r>
            <a:r>
              <a:rPr b="1" dirty="0"/>
              <a:t>with </a:t>
            </a:r>
            <a:r>
              <a:rPr b="1" spc="-5" dirty="0"/>
              <a:t>dates of 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439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4"/>
    </mc:Choice>
    <mc:Fallback xmlns="">
      <p:transition spd="slow" advTm="17174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034716" y="1047019"/>
            <a:ext cx="11109158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2181225" marR="5080" indent="-998219">
              <a:lnSpc>
                <a:spcPct val="100000"/>
              </a:lnSpc>
              <a:spcBef>
                <a:spcPts val="95"/>
              </a:spcBef>
            </a:pPr>
            <a:r>
              <a:rPr b="1" spc="-25" dirty="0"/>
              <a:t>Vaccination </a:t>
            </a:r>
            <a:r>
              <a:rPr b="1" spc="-5" dirty="0"/>
              <a:t>Information  Statement</a:t>
            </a:r>
            <a:r>
              <a:rPr b="1" spc="30" dirty="0"/>
              <a:t> </a:t>
            </a:r>
            <a:r>
              <a:rPr b="1" spc="-5" dirty="0"/>
              <a:t>(VIS)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163" y="2005264"/>
            <a:ext cx="8915400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4318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LHD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elects 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utilize a VIS as part of their  documentation process, provide a current VIS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each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individual or legal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guardian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After the VIS is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read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by and/or reviewed with the  individual or guardian, answer any 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 their questions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before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endParaRPr sz="2800" dirty="0">
              <a:latin typeface="Arial"/>
              <a:cs typeface="Arial"/>
            </a:endParaRPr>
          </a:p>
          <a:p>
            <a:pPr marL="469900" marR="125730" indent="-457200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444182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If the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LHD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provides them, give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immunization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record card 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vaccine recipient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provide  them with 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vaccination  administration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2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0"/>
    </mc:Choice>
    <mc:Fallback xmlns="">
      <p:transition spd="slow" advTm="6161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CD0774-ADBB-4BD9-AB6F-3EDCE216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2" y="825418"/>
            <a:ext cx="9613861" cy="1080938"/>
          </a:xfrm>
        </p:spPr>
        <p:txBody>
          <a:bodyPr/>
          <a:lstStyle/>
          <a:p>
            <a:r>
              <a:rPr lang="en-US" b="1" dirty="0"/>
              <a:t>Emergency Use Authorization (EUA)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4B573B-47ED-42CE-A9AE-E83A7293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0" y="2168431"/>
            <a:ext cx="8153400" cy="4140127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EUA means that a COVID-19 vaccine has been authorized for use. The scope of authorized use is specified in the EUA Fact Sheet for Healthcare Providers (similar to a package insert for licensed vaccines)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For healthcare providers, conditions of use require: </a:t>
            </a:r>
          </a:p>
          <a:p>
            <a:pPr lvl="1"/>
            <a:r>
              <a:rPr lang="en-US" b="1" dirty="0"/>
              <a:t>Providing the recipient/caregiver the Fact Sheet for Recipients (similar to a vaccine information statement [VIS] for licensed vaccines), which communicates vaccine benefits and risks to the recipient, via hard copy or electronic means </a:t>
            </a:r>
          </a:p>
          <a:p>
            <a:pPr lvl="1"/>
            <a:r>
              <a:rPr lang="en-US" b="1" dirty="0"/>
              <a:t>Reporting vaccine administration data to CDC </a:t>
            </a:r>
          </a:p>
          <a:p>
            <a:pPr lvl="1"/>
            <a:r>
              <a:rPr lang="en-US" b="1" dirty="0"/>
              <a:t>Reporting vaccine administration errors and specified adverse events to VAERS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8"/>
    </mc:Choice>
    <mc:Fallback xmlns="">
      <p:transition spd="slow" advTm="105338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3B20-61B8-4E2C-9502-A055E43F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9" y="906379"/>
            <a:ext cx="7467600" cy="1080938"/>
          </a:xfrm>
        </p:spPr>
        <p:txBody>
          <a:bodyPr>
            <a:noAutofit/>
          </a:bodyPr>
          <a:lstStyle/>
          <a:p>
            <a:r>
              <a:rPr lang="en-US" b="1" dirty="0"/>
              <a:t>Reporting to the Vaccine Adverse Event Reporting System (VAERS)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48F3-A15A-4AAE-AF54-8F0D0E5F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9" y="2096242"/>
            <a:ext cx="7848600" cy="421632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Healthcare providers are required to report the following to VAERS:</a:t>
            </a:r>
          </a:p>
          <a:p>
            <a:pPr lvl="1"/>
            <a:r>
              <a:rPr lang="en-US" b="1" dirty="0"/>
              <a:t>Vaccine administration errors (whether associated with an adverse event [AE] or not)</a:t>
            </a:r>
          </a:p>
          <a:p>
            <a:pPr lvl="1"/>
            <a:r>
              <a:rPr lang="en-US" b="1" u="sng" dirty="0">
                <a:hlinkClick r:id="rId2"/>
              </a:rPr>
              <a:t>Serious AEs</a:t>
            </a:r>
            <a:r>
              <a:rPr lang="en-US" b="1" dirty="0"/>
              <a:t> (irrespective of attribution to vaccination)</a:t>
            </a:r>
          </a:p>
          <a:p>
            <a:pPr lvl="1"/>
            <a:r>
              <a:rPr lang="en-US" b="1" dirty="0"/>
              <a:t>Multisystem inflammatory syndrome (MIS) in children (if vaccine is authorized for use in children) or adults</a:t>
            </a:r>
          </a:p>
          <a:p>
            <a:pPr lvl="1"/>
            <a:r>
              <a:rPr lang="en-US" b="1" dirty="0"/>
              <a:t>Cases of COVID-19 that result in hospitalization or death after the recipient has received COVID-19 vaccine</a:t>
            </a:r>
          </a:p>
          <a:p>
            <a:pPr lvl="1"/>
            <a:r>
              <a:rPr lang="en-US" b="1" dirty="0"/>
              <a:t>Healthcare providers are also encouraged to report any clinically significant AEs that occur after vaccine administration</a:t>
            </a:r>
          </a:p>
          <a:p>
            <a:pPr lvl="1"/>
            <a:r>
              <a:rPr lang="en-US" b="1" dirty="0"/>
              <a:t>Adverse events should be reported even if the cause of the AE is uncertain</a:t>
            </a:r>
          </a:p>
          <a:p>
            <a:pPr lvl="1"/>
            <a:r>
              <a:rPr lang="en-US" b="1" dirty="0"/>
              <a:t>Healthcare providers should report any additional AEs and adhere to any revised safety reporting requirements per the FDA conditions of authorized vaccine use posted on </a:t>
            </a:r>
            <a:r>
              <a:rPr lang="en-US" b="1" u="sng" dirty="0">
                <a:hlinkClick r:id="rId3"/>
              </a:rPr>
              <a:t>FDA’s website</a:t>
            </a:r>
            <a:r>
              <a:rPr lang="en-US" b="1" dirty="0"/>
              <a:t> throughout the duration of the EUA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77"/>
    </mc:Choice>
    <mc:Fallback xmlns="">
      <p:transition spd="slow" advTm="105077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E73A-E882-4380-94D7-6CBE3D1C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5" y="873544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latin typeface="Merriweather"/>
              </a:rPr>
              <a:t>EUA Fact Sheet for </a:t>
            </a:r>
            <a:r>
              <a:rPr lang="en-US" b="1" u="sng" dirty="0">
                <a:latin typeface="Merriweather"/>
              </a:rPr>
              <a:t>Healthcare Providers</a:t>
            </a:r>
            <a:r>
              <a:rPr lang="en-US" dirty="0">
                <a:solidFill>
                  <a:srgbClr val="000000"/>
                </a:solidFill>
                <a:latin typeface="Merriweather"/>
              </a:rPr>
              <a:t/>
            </a:r>
            <a:br>
              <a:rPr lang="en-US" dirty="0">
                <a:solidFill>
                  <a:srgbClr val="000000"/>
                </a:solidFill>
                <a:latin typeface="Merriweath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BD85-E348-4202-A2A9-00853484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5" y="2108273"/>
            <a:ext cx="7848600" cy="429252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Open Sans"/>
              </a:rPr>
              <a:t>Each vaccine used under an EUA will come with a specific EUA Fact Sheet for Healthcare Providers will provide the following information:</a:t>
            </a:r>
          </a:p>
          <a:p>
            <a:pPr lvl="1"/>
            <a:r>
              <a:rPr lang="en-US" sz="1950" b="1" dirty="0">
                <a:latin typeface="Open Sans"/>
              </a:rPr>
              <a:t>COVID-19 disease description</a:t>
            </a:r>
          </a:p>
          <a:p>
            <a:pPr lvl="1"/>
            <a:r>
              <a:rPr lang="en-US" sz="1950" b="1" dirty="0">
                <a:latin typeface="Open Sans"/>
              </a:rPr>
              <a:t>Dosage and administration information</a:t>
            </a:r>
          </a:p>
          <a:p>
            <a:pPr lvl="1"/>
            <a:r>
              <a:rPr lang="en-US" sz="1950" b="1" dirty="0">
                <a:latin typeface="Open Sans"/>
              </a:rPr>
              <a:t>Storage and handling instructions</a:t>
            </a:r>
          </a:p>
          <a:p>
            <a:pPr lvl="1"/>
            <a:r>
              <a:rPr lang="en-US" sz="1950" b="1" dirty="0">
                <a:latin typeface="Open Sans"/>
              </a:rPr>
              <a:t>Dose preparation and administration information</a:t>
            </a:r>
          </a:p>
          <a:p>
            <a:pPr lvl="1"/>
            <a:r>
              <a:rPr lang="en-US" sz="1950" b="1" dirty="0">
                <a:latin typeface="Open Sans"/>
              </a:rPr>
              <a:t>Requirements for use of vaccine under EUA</a:t>
            </a:r>
          </a:p>
          <a:p>
            <a:pPr lvl="1"/>
            <a:r>
              <a:rPr lang="en-US" sz="1950" b="1" dirty="0">
                <a:latin typeface="Open Sans"/>
              </a:rPr>
              <a:t>Risks and benefits, including common adverse events (AEs)</a:t>
            </a:r>
          </a:p>
          <a:p>
            <a:pPr lvl="1"/>
            <a:r>
              <a:rPr lang="en-US" sz="1950" b="1" dirty="0">
                <a:latin typeface="Open Sans"/>
              </a:rPr>
              <a:t>Any approved available alternatives for preventing COVID-19</a:t>
            </a:r>
          </a:p>
          <a:p>
            <a:pPr lvl="1"/>
            <a:r>
              <a:rPr lang="en-US" sz="1950" b="1" dirty="0">
                <a:latin typeface="Open Sans"/>
              </a:rPr>
              <a:t>Reporting requirements, including reporting AEs to VAERS</a:t>
            </a:r>
          </a:p>
          <a:p>
            <a:pPr lvl="1"/>
            <a:r>
              <a:rPr lang="en-US" sz="1950" b="1" dirty="0">
                <a:latin typeface="Open Sans"/>
              </a:rPr>
              <a:t>Additional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88"/>
    </mc:Choice>
    <mc:Fallback xmlns="">
      <p:transition spd="slow" advTm="68388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8DB2-B643-4838-B2BB-AF9864A1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39" y="833438"/>
            <a:ext cx="9613861" cy="1080938"/>
          </a:xfrm>
        </p:spPr>
        <p:txBody>
          <a:bodyPr/>
          <a:lstStyle/>
          <a:p>
            <a:r>
              <a:rPr lang="en-US" b="1" dirty="0"/>
              <a:t>EUA Fact Sheet for </a:t>
            </a:r>
            <a:r>
              <a:rPr lang="en-US" b="1" u="sng" dirty="0"/>
              <a:t>Recipients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6E61-9D60-4AF4-8D9B-C31EE127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39" y="2088221"/>
            <a:ext cx="7696200" cy="42163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Each vaccine-specific EUA Fact Sheet for Recipients will provide the following information:</a:t>
            </a:r>
          </a:p>
          <a:p>
            <a:pPr lvl="1"/>
            <a:r>
              <a:rPr lang="en-US" b="1" dirty="0"/>
              <a:t>Basic information on COVID-19, symptoms, and what to discuss with a healthcare provider before vaccination</a:t>
            </a:r>
          </a:p>
          <a:p>
            <a:pPr lvl="1"/>
            <a:r>
              <a:rPr lang="en-US" b="1" dirty="0"/>
              <a:t>Who should and should not receive the vaccine</a:t>
            </a:r>
          </a:p>
          <a:p>
            <a:pPr lvl="1"/>
            <a:r>
              <a:rPr lang="en-US" b="1" dirty="0"/>
              <a:t>That recipients have the choice to receive the vaccine</a:t>
            </a:r>
          </a:p>
          <a:p>
            <a:pPr lvl="1"/>
            <a:r>
              <a:rPr lang="en-US" b="1" dirty="0"/>
              <a:t>Dosage and vaccine series information</a:t>
            </a:r>
          </a:p>
          <a:p>
            <a:pPr lvl="1"/>
            <a:r>
              <a:rPr lang="en-US" b="1" dirty="0"/>
              <a:t>Risks and benefits of the vaccine, including common side effects</a:t>
            </a:r>
          </a:p>
          <a:p>
            <a:pPr lvl="1"/>
            <a:r>
              <a:rPr lang="en-US" b="1" dirty="0"/>
              <a:t>Information on reporting side effects to VAERS</a:t>
            </a:r>
          </a:p>
          <a:p>
            <a:pPr lvl="1"/>
            <a:r>
              <a:rPr lang="en-US" b="1" dirty="0"/>
              <a:t>An explanation of what an EUA is and why it is issued</a:t>
            </a:r>
          </a:p>
          <a:p>
            <a:pPr lvl="1"/>
            <a:r>
              <a:rPr lang="en-US" b="1" dirty="0"/>
              <a:t>Any approved available alternatives for preventing COVID-19</a:t>
            </a:r>
          </a:p>
          <a:p>
            <a:pPr lvl="1"/>
            <a:r>
              <a:rPr lang="en-US" b="1" dirty="0"/>
              <a:t>Additional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32"/>
    </mc:Choice>
    <mc:Fallback xmlns="">
      <p:transition spd="slow" advTm="786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432" y="1016989"/>
            <a:ext cx="259207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/>
              <a:t>Ob</a:t>
            </a:r>
            <a:r>
              <a:rPr b="1" dirty="0"/>
              <a:t>j</a:t>
            </a:r>
            <a:r>
              <a:rPr b="1" spc="-10" dirty="0"/>
              <a:t>ec</a:t>
            </a:r>
            <a:r>
              <a:rPr b="1" spc="-5" dirty="0"/>
              <a:t>t</a:t>
            </a:r>
            <a:r>
              <a:rPr b="1" dirty="0"/>
              <a:t>i</a:t>
            </a:r>
            <a:r>
              <a:rPr b="1" spc="-10" dirty="0"/>
              <a:t>ve</a:t>
            </a:r>
            <a:r>
              <a:rPr b="1" spc="-5" dirty="0"/>
              <a:t>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4432" y="2026296"/>
            <a:ext cx="9067800" cy="4069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Gain knowledge of the need </a:t>
            </a: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or partnership  between local health departments and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EMS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agencies during vaccination campaign</a:t>
            </a: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and  their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respective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roles and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responsibilities</a:t>
            </a:r>
            <a:endParaRPr sz="2800" dirty="0">
              <a:latin typeface="Arial"/>
              <a:cs typeface="Arial"/>
            </a:endParaRPr>
          </a:p>
          <a:p>
            <a:pPr marL="469900" marR="182245" indent="-457200"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Gain knowledge of the data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collected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 documented prior to, during, 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 administration of a vaccine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endParaRPr sz="2800" dirty="0">
              <a:latin typeface="Arial"/>
              <a:cs typeface="Arial"/>
            </a:endParaRPr>
          </a:p>
          <a:p>
            <a:pPr marL="469900" marR="654050" indent="-4572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Note the need for vaccination of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healthcare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workers as a measure of disease</a:t>
            </a:r>
            <a:r>
              <a:rPr sz="2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97"/>
    </mc:Choice>
    <mc:Fallback xmlns="">
      <p:transition spd="slow" advTm="45697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252" y="993553"/>
            <a:ext cx="798449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/>
              <a:t>Skills Checklist for Immunization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6252" y="2053456"/>
            <a:ext cx="8862059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Completion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a skills checklist for  immunization is suggested</a:t>
            </a:r>
            <a:endParaRPr sz="3000" dirty="0">
              <a:latin typeface="Arial"/>
              <a:cs typeface="Arial"/>
            </a:endParaRPr>
          </a:p>
          <a:p>
            <a:pPr marL="469900" marR="91440" indent="-45720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3000" b="1" spc="-5" dirty="0">
                <a:solidFill>
                  <a:srgbClr val="FFFFFF"/>
                </a:solidFill>
                <a:latin typeface="Arial"/>
                <a:cs typeface="Arial"/>
              </a:rPr>
              <a:t>If used, s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uccessful completion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the skills checklist  for immunization may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verified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by an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EMS 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agency’s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director,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LHD, or </a:t>
            </a:r>
            <a:r>
              <a:rPr lang="en-US" sz="3000" b="1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lang="en-US" sz="3000" b="1" spc="-5" dirty="0">
                <a:solidFill>
                  <a:srgbClr val="FFFFFF"/>
                </a:solidFill>
                <a:latin typeface="Arial"/>
                <a:cs typeface="Arial"/>
              </a:rPr>
              <a:t>designated</a:t>
            </a:r>
            <a:endParaRPr sz="3000" dirty="0">
              <a:latin typeface="Arial"/>
              <a:cs typeface="Arial"/>
            </a:endParaRPr>
          </a:p>
          <a:p>
            <a:pPr marL="469900" marR="342900" indent="-45720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A sample skills checklist for immunization  administration is available at:  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tt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p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s: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//ww</a:t>
            </a:r>
            <a:r>
              <a:rPr sz="3000" b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w</a:t>
            </a:r>
            <a:r>
              <a:rPr sz="3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m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m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u</a:t>
            </a:r>
            <a:r>
              <a:rPr sz="30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n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z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e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o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r</a:t>
            </a:r>
            <a:r>
              <a:rPr sz="30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g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/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c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at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g</a:t>
            </a:r>
            <a:r>
              <a:rPr sz="3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d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/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p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7010</a:t>
            </a:r>
            <a:r>
              <a:rPr sz="3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pdf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5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9"/>
    </mc:Choice>
    <mc:Fallback xmlns="">
      <p:transition spd="slow" advTm="32959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117557" y="827376"/>
            <a:ext cx="10409000" cy="662040"/>
          </a:xfrm>
          <a:prstGeom prst="rect">
            <a:avLst/>
          </a:prstGeom>
        </p:spPr>
        <p:txBody>
          <a:bodyPr vert="horz" wrap="square" lIns="0" tIns="106997" rIns="0" bIns="0" rtlCol="0" anchor="ctr">
            <a:spAutoFit/>
          </a:bodyPr>
          <a:lstStyle/>
          <a:p>
            <a:pPr marL="1664335" marR="5080" indent="644525">
              <a:lnSpc>
                <a:spcPct val="100000"/>
              </a:lnSpc>
              <a:spcBef>
                <a:spcPts val="95"/>
              </a:spcBef>
            </a:pPr>
            <a:r>
              <a:rPr b="1" spc="-10" dirty="0"/>
              <a:t>Reference and  Suggested</a:t>
            </a:r>
            <a:r>
              <a:rPr b="1" spc="-25" dirty="0"/>
              <a:t> </a:t>
            </a:r>
            <a:r>
              <a:rPr b="1" spc="-10" dirty="0"/>
              <a:t>Handout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273" y="2085474"/>
            <a:ext cx="10603830" cy="28693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68300" marR="236854">
              <a:lnSpc>
                <a:spcPts val="3460"/>
              </a:lnSpc>
              <a:spcBef>
                <a:spcPts val="535"/>
              </a:spcBef>
            </a:pP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Epidemiology and Prevention of </a:t>
            </a:r>
            <a:r>
              <a:rPr sz="3200" b="1" i="1" spc="-20" dirty="0">
                <a:solidFill>
                  <a:srgbClr val="FFFFFF"/>
                </a:solidFill>
                <a:latin typeface="Arial"/>
                <a:cs typeface="Arial"/>
              </a:rPr>
              <a:t>Vaccine- 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Preventable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Arial"/>
                <a:cs typeface="Arial"/>
              </a:rPr>
              <a:t>Diseases</a:t>
            </a:r>
            <a:endParaRPr sz="3200" dirty="0">
              <a:latin typeface="Arial"/>
              <a:cs typeface="Arial"/>
            </a:endParaRPr>
          </a:p>
          <a:p>
            <a:pPr marL="368300">
              <a:lnSpc>
                <a:spcPts val="3210"/>
              </a:lnSpc>
            </a:pP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The Pink Book: Course</a:t>
            </a:r>
            <a:r>
              <a:rPr sz="32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20" dirty="0">
                <a:solidFill>
                  <a:srgbClr val="FFFFFF"/>
                </a:solidFill>
                <a:latin typeface="Arial"/>
                <a:cs typeface="Arial"/>
              </a:rPr>
              <a:t>Textbook</a:t>
            </a:r>
            <a:endParaRPr sz="3200" dirty="0">
              <a:latin typeface="Arial"/>
              <a:cs typeface="Arial"/>
            </a:endParaRPr>
          </a:p>
          <a:p>
            <a:pPr marL="368300">
              <a:lnSpc>
                <a:spcPts val="365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Chapter 12,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3150" b="1" baseline="25132" dirty="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Edition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(2015)</a:t>
            </a:r>
            <a:endParaRPr sz="3200" b="1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3700" dirty="0">
              <a:latin typeface="Arial"/>
              <a:cs typeface="Arial"/>
            </a:endParaRPr>
          </a:p>
          <a:p>
            <a:pPr marL="25400" marR="17780">
              <a:lnSpc>
                <a:spcPts val="3460"/>
              </a:lnSpc>
            </a:pPr>
            <a:r>
              <a:rPr sz="32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https://www.cdc.gov/vaccines/pubs/pinkboo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k/flu.html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6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5"/>
    </mc:Choice>
    <mc:Fallback xmlns="">
      <p:transition spd="slow" advTm="17035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5207"/>
            <a:ext cx="9613861" cy="1080938"/>
          </a:xfrm>
        </p:spPr>
        <p:txBody>
          <a:bodyPr/>
          <a:lstStyle/>
          <a:p>
            <a:r>
              <a:rPr lang="en-US" b="1" dirty="0"/>
              <a:t>COVID-19 Vaccination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" y="2248642"/>
            <a:ext cx="7467600" cy="3599316"/>
          </a:xfrm>
        </p:spPr>
        <p:txBody>
          <a:bodyPr/>
          <a:lstStyle/>
          <a:p>
            <a:r>
              <a:rPr lang="en-US" b="1" dirty="0"/>
              <a:t>Vaccine Candidates (Vaccines in Phase 3 Trials)</a:t>
            </a:r>
          </a:p>
          <a:p>
            <a:pPr lvl="1"/>
            <a:r>
              <a:rPr lang="en-US" b="1" dirty="0" err="1"/>
              <a:t>Moderna</a:t>
            </a:r>
            <a:r>
              <a:rPr lang="en-US" b="1" dirty="0"/>
              <a:t> and National Institute of Health (NIH)</a:t>
            </a:r>
          </a:p>
          <a:p>
            <a:pPr lvl="1"/>
            <a:r>
              <a:rPr lang="en-US" b="1" dirty="0"/>
              <a:t>Pfizer and </a:t>
            </a:r>
            <a:r>
              <a:rPr lang="en-US" b="1" dirty="0" err="1"/>
              <a:t>BioNTech</a:t>
            </a:r>
            <a:endParaRPr lang="en-US" b="1" dirty="0"/>
          </a:p>
          <a:p>
            <a:pPr lvl="1"/>
            <a:r>
              <a:rPr lang="en-US" b="1" dirty="0"/>
              <a:t>Janssen Pharmaceuticals and Johnson &amp; Johnson (J&amp;J)</a:t>
            </a:r>
          </a:p>
          <a:p>
            <a:pPr lvl="1"/>
            <a:r>
              <a:rPr lang="en-US" b="1" dirty="0" err="1"/>
              <a:t>Inovio</a:t>
            </a:r>
            <a:endParaRPr lang="en-US" b="1" dirty="0"/>
          </a:p>
          <a:p>
            <a:pPr lvl="1"/>
            <a:r>
              <a:rPr lang="en-US" b="1" dirty="0" err="1"/>
              <a:t>Novovax</a:t>
            </a:r>
            <a:endParaRPr lang="en-US" b="1" dirty="0"/>
          </a:p>
          <a:p>
            <a:pPr lvl="1"/>
            <a:r>
              <a:rPr lang="en-US" b="1" dirty="0"/>
              <a:t>Arcturus</a:t>
            </a:r>
          </a:p>
          <a:p>
            <a:pPr lvl="1"/>
            <a:r>
              <a:rPr lang="en-US" b="1" dirty="0" err="1"/>
              <a:t>Oncosec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67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9"/>
    </mc:Choice>
    <mc:Fallback xmlns="">
      <p:transition spd="slow" advTm="28029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545" y="753228"/>
            <a:ext cx="7573255" cy="1080938"/>
          </a:xfrm>
        </p:spPr>
        <p:txBody>
          <a:bodyPr/>
          <a:lstStyle/>
          <a:p>
            <a:r>
              <a:rPr lang="en-US" b="1" dirty="0"/>
              <a:t>Promising Vaccine Candidates</a:t>
            </a:r>
            <a:br>
              <a:rPr lang="en-US" b="1" dirty="0"/>
            </a:br>
            <a:r>
              <a:rPr lang="en-US" sz="1400" b="1" dirty="0"/>
              <a:t>(As of 11/20/2020, limited information is available on vaccines in Phase 2 and 3 Testing, additional information to be announced)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00200" y="2057400"/>
          <a:ext cx="8991600" cy="4688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5787">
                  <a:extLst>
                    <a:ext uri="{9D8B030D-6E8A-4147-A177-3AD203B41FA5}">
                      <a16:colId xmlns:a16="http://schemas.microsoft.com/office/drawing/2014/main" val="1015653964"/>
                    </a:ext>
                  </a:extLst>
                </a:gridCol>
                <a:gridCol w="1507413">
                  <a:extLst>
                    <a:ext uri="{9D8B030D-6E8A-4147-A177-3AD203B41FA5}">
                      <a16:colId xmlns:a16="http://schemas.microsoft.com/office/drawing/2014/main" val="34564273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3839852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21475227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9908457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6619377"/>
                    </a:ext>
                  </a:extLst>
                </a:gridCol>
              </a:tblGrid>
              <a:tr h="526417">
                <a:tc>
                  <a:txBody>
                    <a:bodyPr/>
                    <a:lstStyle/>
                    <a:p>
                      <a:r>
                        <a:rPr lang="en-US" sz="1400" dirty="0"/>
                        <a:t>Vaccine</a:t>
                      </a:r>
                      <a:r>
                        <a:rPr lang="en-US" sz="1400" baseline="0" dirty="0"/>
                        <a:t> Producer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Vaccine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Reported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Dose and Days Between</a:t>
                      </a:r>
                      <a:r>
                        <a:rPr lang="en-US" sz="1400" baseline="0" dirty="0"/>
                        <a:t> Doses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Cold Chain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Method of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0045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Moderna</a:t>
                      </a:r>
                      <a:r>
                        <a:rPr lang="en-US" sz="1400" b="1" dirty="0"/>
                        <a:t> and</a:t>
                      </a:r>
                      <a:r>
                        <a:rPr lang="en-US" sz="1400" b="1" baseline="0" dirty="0"/>
                        <a:t> NIH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Yes, 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25° Fahrenheit</a:t>
                      </a:r>
                    </a:p>
                    <a:p>
                      <a:r>
                        <a:rPr lang="en-US" sz="1400" b="1" dirty="0"/>
                        <a:t>-4° Celsius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Intramuscular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7112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b="1" dirty="0"/>
                        <a:t>Pfizer and </a:t>
                      </a:r>
                      <a:r>
                        <a:rPr lang="en-US" sz="1400" b="1" dirty="0" err="1"/>
                        <a:t>BioNTech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 LNP-mRNA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90</a:t>
                      </a:r>
                      <a:r>
                        <a:rPr lang="en-US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Yes, 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-94° Fahrenheit</a:t>
                      </a:r>
                    </a:p>
                    <a:p>
                      <a:r>
                        <a:rPr lang="en-US" sz="1400" b="1" dirty="0"/>
                        <a:t>-70° Celsius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Intramuscular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7739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400" b="1" dirty="0"/>
                        <a:t>Janssen</a:t>
                      </a:r>
                      <a:r>
                        <a:rPr lang="en-US" sz="1400" b="1" baseline="0" dirty="0"/>
                        <a:t> and J&amp;J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Recombinant adenovirus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vector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Single</a:t>
                      </a:r>
                      <a:r>
                        <a:rPr lang="en-US" sz="1400" b="1" baseline="0" dirty="0"/>
                        <a:t> Dose and 2 Dose Trails taking place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Intramuscular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5614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Inovio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DNA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Cellectra</a:t>
                      </a:r>
                      <a:r>
                        <a:rPr lang="en-US" sz="1400" b="1" dirty="0"/>
                        <a:t> Smart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2385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Novavax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Protein subunit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adjuvanate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Intramuscular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684814"/>
                  </a:ext>
                </a:extLst>
              </a:tr>
              <a:tr h="620318">
                <a:tc>
                  <a:txBody>
                    <a:bodyPr/>
                    <a:lstStyle/>
                    <a:p>
                      <a:r>
                        <a:rPr lang="en-US" sz="1400" b="1" dirty="0"/>
                        <a:t>Arcturus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Intramuscular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23127"/>
                  </a:ext>
                </a:extLst>
              </a:tr>
              <a:tr h="584883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Oncosec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DNA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Intramuscular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37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5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1"/>
    </mc:Choice>
    <mc:Fallback xmlns="">
      <p:transition spd="slow" advTm="59501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B808-71C9-41FE-9FC4-1141A05C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6" y="833439"/>
            <a:ext cx="9613861" cy="1080938"/>
          </a:xfrm>
        </p:spPr>
        <p:txBody>
          <a:bodyPr/>
          <a:lstStyle/>
          <a:p>
            <a:r>
              <a:rPr lang="en-US" b="1" dirty="0"/>
              <a:t>Storage and Handling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5B6D-55D0-4DBF-98A6-25A646876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6" y="2150269"/>
            <a:ext cx="7886700" cy="42505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Proper vaccine storage and handling practices play a very important role in protecting individuals and communities from vaccine-preventable diseases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Failure to store and handle vaccines properly can reduce vaccine potency, resulting in inadequate immune responses in patients and poor protection against disease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For specific, detailed storage and handling protocols for individual vaccine products, always refer to the manufacturers’ product information or contact the manufacturer directly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76"/>
    </mc:Choice>
    <mc:Fallback xmlns="">
      <p:transition spd="slow" advTm="46476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09B7-C3EC-4460-9351-0F39860D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2" y="801354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/>
              <a:t>COVID-19 Vaccine Temperature Excursion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4C0A-8B99-47D7-BAB2-399B2E589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2" y="2224579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temperature excursion is any temperature reading that is outside the recommended range for vaccine storage as defined by the manufacturer's package insert or EUA Fact Sheet for Healthcare Providers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Identify temperature excursions quickly and take immediate action to correct them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For COVID-19 vaccines, contact the vaccine manufacturer or your immunization program if you experience temperature excursions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42"/>
    </mc:Choice>
    <mc:Fallback xmlns="">
      <p:transition spd="slow" advTm="55242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6063"/>
            <a:ext cx="6896534" cy="1080938"/>
          </a:xfrm>
        </p:spPr>
        <p:txBody>
          <a:bodyPr/>
          <a:lstStyle/>
          <a:p>
            <a:r>
              <a:rPr lang="en-US" b="1" dirty="0"/>
              <a:t>Cold Chain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8273"/>
            <a:ext cx="7772400" cy="4292527"/>
          </a:xfrm>
        </p:spPr>
        <p:txBody>
          <a:bodyPr>
            <a:normAutofit/>
          </a:bodyPr>
          <a:lstStyle/>
          <a:p>
            <a:r>
              <a:rPr lang="en-US" b="1" dirty="0"/>
              <a:t>All influenza and COVID vaccines have “cold-chain” requirements</a:t>
            </a:r>
          </a:p>
          <a:p>
            <a:pPr lvl="1"/>
            <a:r>
              <a:rPr lang="en-US" b="1" dirty="0"/>
              <a:t>Specified temperatures at which vaccine must be kept during transport, storage, administration, etc.</a:t>
            </a:r>
          </a:p>
          <a:p>
            <a:r>
              <a:rPr lang="en-US" b="1" dirty="0"/>
              <a:t>Cold-chain requirements often differ, e.g., storage vs. just prior to administration</a:t>
            </a:r>
          </a:p>
          <a:p>
            <a:r>
              <a:rPr lang="en-US" b="1" dirty="0"/>
              <a:t>Cold-chain requirements are specific to each vaccine</a:t>
            </a:r>
          </a:p>
          <a:p>
            <a:pPr lvl="1"/>
            <a:r>
              <a:rPr lang="en-US" b="1" dirty="0"/>
              <a:t>e.g., with Pfizer and </a:t>
            </a:r>
            <a:r>
              <a:rPr lang="en-US" b="1" dirty="0" err="1"/>
              <a:t>BioNTech</a:t>
            </a:r>
            <a:r>
              <a:rPr lang="en-US" b="1" dirty="0"/>
              <a:t> vaccine, dry ice needed for transportation and storage when not at -94° Fahrenheit (-70° Celsius) in a freezer.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24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9"/>
    </mc:Choice>
    <mc:Fallback xmlns="">
      <p:transition spd="slow" advTm="54729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07" y="762000"/>
            <a:ext cx="6896534" cy="1080938"/>
          </a:xfrm>
        </p:spPr>
        <p:txBody>
          <a:bodyPr/>
          <a:lstStyle/>
          <a:p>
            <a:r>
              <a:rPr lang="en-US" b="1" dirty="0"/>
              <a:t>Cold Chain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3179"/>
            <a:ext cx="8305800" cy="3599316"/>
          </a:xfrm>
        </p:spPr>
        <p:txBody>
          <a:bodyPr/>
          <a:lstStyle/>
          <a:p>
            <a:r>
              <a:rPr lang="en-US" b="1" i="1" u="sng" dirty="0"/>
              <a:t>Each vaccine will have cold chain requirements</a:t>
            </a:r>
          </a:p>
          <a:p>
            <a:pPr lvl="1"/>
            <a:r>
              <a:rPr lang="en-US" b="1" dirty="0"/>
              <a:t>Specific to each vaccine, with different requirements at different points (shipping and storage vs. pre-administration as examples)</a:t>
            </a:r>
          </a:p>
          <a:p>
            <a:pPr lvl="1"/>
            <a:r>
              <a:rPr lang="en-US" b="1" i="1" u="sng" dirty="0"/>
              <a:t>Critical</a:t>
            </a:r>
            <a:r>
              <a:rPr lang="en-US" b="1" dirty="0"/>
              <a:t> to maintain cold chain appropriate to that vaccine</a:t>
            </a:r>
          </a:p>
          <a:p>
            <a:pPr lvl="1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22738-A1E6-4205-B558-FB6C49FA29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1" y="3672273"/>
            <a:ext cx="6248400" cy="31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54"/>
    </mc:Choice>
    <mc:Fallback xmlns="">
      <p:transition spd="slow" advTm="35254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Thawing Processes for COVID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Specific to each vaccine</a:t>
            </a:r>
          </a:p>
          <a:p>
            <a:r>
              <a:rPr lang="en-US" b="1" dirty="0"/>
              <a:t>Information will be distributed as it becomes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15561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3"/>
    </mc:Choice>
    <mc:Fallback xmlns="">
      <p:transition spd="slow" advTm="13263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09" y="777291"/>
            <a:ext cx="9613861" cy="1080938"/>
          </a:xfrm>
        </p:spPr>
        <p:txBody>
          <a:bodyPr/>
          <a:lstStyle/>
          <a:p>
            <a:r>
              <a:rPr lang="en-US" b="1" dirty="0"/>
              <a:t>Diluent Reconstitution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10" y="2165425"/>
            <a:ext cx="9613861" cy="3599316"/>
          </a:xfrm>
          <a:noFill/>
        </p:spPr>
        <p:txBody>
          <a:bodyPr/>
          <a:lstStyle/>
          <a:p>
            <a:r>
              <a:rPr lang="en-US" b="1" dirty="0"/>
              <a:t>Some COVID vaccines will require use of a diluent or reconstitution</a:t>
            </a:r>
          </a:p>
          <a:p>
            <a:r>
              <a:rPr lang="en-US" b="1" dirty="0"/>
              <a:t>Specific information will be shared as soon as it is officially available</a:t>
            </a:r>
          </a:p>
          <a:p>
            <a:r>
              <a:rPr lang="en-US" b="1" dirty="0"/>
              <a:t>Reconstitute vaccines </a:t>
            </a:r>
            <a:r>
              <a:rPr lang="en-US" b="1" dirty="0" smtClean="0"/>
              <a:t>according to </a:t>
            </a:r>
            <a:r>
              <a:rPr lang="en-US" b="1" dirty="0"/>
              <a:t>the manufacturer’s package insert</a:t>
            </a:r>
          </a:p>
          <a:p>
            <a:r>
              <a:rPr lang="en-US" b="1" dirty="0"/>
              <a:t>Use </a:t>
            </a:r>
            <a:r>
              <a:rPr lang="en-US" b="1" i="1" u="sng" dirty="0"/>
              <a:t>ONLY</a:t>
            </a:r>
            <a:r>
              <a:rPr lang="en-US" b="1" dirty="0"/>
              <a:t> the diluent supplied by the manufacturer for that specific vaccine</a:t>
            </a:r>
          </a:p>
        </p:txBody>
      </p:sp>
    </p:spTree>
    <p:extLst>
      <p:ext uri="{BB962C8B-B14F-4D97-AF65-F5344CB8AC3E}">
        <p14:creationId xmlns:p14="http://schemas.microsoft.com/office/powerpoint/2010/main" val="8463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96"/>
    </mc:Choice>
    <mc:Fallback xmlns="">
      <p:transition spd="slow" advTm="392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D8DF-62E1-4309-A3BC-AFDBA530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769270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/>
              <a:t>Potential Roles for EMS Personnel During Vaccination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1C8BE-6B19-47F4-8BCC-79E0347B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2153653"/>
            <a:ext cx="8458200" cy="46481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Depending on availability of vaccines, potential roles for EMS include:</a:t>
            </a:r>
          </a:p>
          <a:p>
            <a:pPr lvl="1"/>
            <a:r>
              <a:rPr lang="en-US" b="1" dirty="0"/>
              <a:t>Vaccinate EMS personnel in your own agency</a:t>
            </a:r>
          </a:p>
          <a:p>
            <a:pPr lvl="1"/>
            <a:r>
              <a:rPr lang="en-US" b="1" dirty="0"/>
              <a:t>Vaccinate fire, EMS, and law enforcement personnel in other agencies</a:t>
            </a:r>
          </a:p>
          <a:p>
            <a:pPr lvl="1"/>
            <a:r>
              <a:rPr lang="en-US" b="1" dirty="0"/>
              <a:t>Vaccinate other public safety and critical infrastructure personnel (after there is adequate vaccine to provide for the CDC-identified priority groups)</a:t>
            </a:r>
          </a:p>
          <a:p>
            <a:pPr lvl="1"/>
            <a:r>
              <a:rPr lang="en-US" b="1" dirty="0"/>
              <a:t>Provide vaccinations in Closed Points of Dispensing (PODs) (closed PODs are vaccination sites limited to specific personnel, such as schools, businesses, etc.)</a:t>
            </a:r>
          </a:p>
          <a:p>
            <a:pPr lvl="1"/>
            <a:r>
              <a:rPr lang="en-US" b="1" dirty="0"/>
              <a:t>Assist with vaccinations in Open PODs (sites open to the public)</a:t>
            </a:r>
          </a:p>
          <a:p>
            <a:pPr lvl="1"/>
            <a:r>
              <a:rPr lang="en-US" b="1" dirty="0"/>
              <a:t>*Provide Mobile PODs for small sites (e.g., daycare), as well as for homeless and homebound individuals</a:t>
            </a:r>
          </a:p>
          <a:p>
            <a:pPr lvl="1"/>
            <a:r>
              <a:rPr lang="en-US" b="1" dirty="0"/>
              <a:t>Individual EMS personnel can also assist LHDs, for example, as MRC volunteers</a:t>
            </a:r>
          </a:p>
          <a:p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that while vaccines are in short supply, only designated groups can be vaccinated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07"/>
    </mc:Choice>
    <mc:Fallback xmlns="">
      <p:transition spd="slow" advTm="146407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353E-E53D-466D-AF2F-4E6C15D8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745207"/>
            <a:ext cx="9613861" cy="1080938"/>
          </a:xfrm>
        </p:spPr>
        <p:txBody>
          <a:bodyPr/>
          <a:lstStyle/>
          <a:p>
            <a:r>
              <a:rPr lang="en-US" dirty="0"/>
              <a:t>Last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9E56-48AF-47DC-8CB5-2D017281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2256663"/>
            <a:ext cx="8686800" cy="4063927"/>
          </a:xfrm>
        </p:spPr>
        <p:txBody>
          <a:bodyPr/>
          <a:lstStyle/>
          <a:p>
            <a:r>
              <a:rPr lang="en-US" b="1" dirty="0"/>
              <a:t>Watch the two other short videos (links are on the training page)</a:t>
            </a:r>
          </a:p>
          <a:p>
            <a:pPr lvl="1"/>
            <a:r>
              <a:rPr lang="en-US" b="1" dirty="0"/>
              <a:t>What’s in a COVID Vaccine Box at </a:t>
            </a:r>
            <a:r>
              <a:rPr lang="en-US" dirty="0">
                <a:solidFill>
                  <a:srgbClr val="00FFFF"/>
                </a:solidFill>
                <a:hlinkClick r:id="rId2"/>
              </a:rPr>
              <a:t>https://www.msn.com/en-us/video/peopleandplaces/what-s-inside-an-operation-warp-speed-vaccine-distribution-box/vi-BB1bdqqt?ocid=spartan-ntp-feeds</a:t>
            </a:r>
            <a:endParaRPr lang="en-US" dirty="0">
              <a:solidFill>
                <a:srgbClr val="00FFFF"/>
              </a:solidFill>
            </a:endParaRPr>
          </a:p>
          <a:p>
            <a:pPr lvl="1"/>
            <a:r>
              <a:rPr lang="en-US" b="1" dirty="0"/>
              <a:t>IM Injection Sites at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https://www.youtube.com/watch?v=PqSuCPnPeYE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/>
              <a:t>Successfully complete the quiz to receive your Continuing Education Certificate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19"/>
    </mc:Choice>
    <mc:Fallback xmlns="">
      <p:transition spd="slow" advTm="67319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D691-D339-4677-97CE-2BC5D462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1" y="822694"/>
            <a:ext cx="9613861" cy="1080938"/>
          </a:xfrm>
        </p:spPr>
        <p:txBody>
          <a:bodyPr/>
          <a:lstStyle/>
          <a:p>
            <a:r>
              <a:rPr lang="en-US" b="1" dirty="0"/>
              <a:t>Our thanks to: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7558-090E-4805-A818-A79994603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5599" y="1993693"/>
            <a:ext cx="6887389" cy="3599316"/>
          </a:xfrm>
        </p:spPr>
        <p:txBody>
          <a:bodyPr/>
          <a:lstStyle/>
          <a:p>
            <a:pPr lvl="1"/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Ohio Department of Public </a:t>
            </a:r>
            <a:r>
              <a:rPr lang="en-US" b="1" spc="-35" dirty="0">
                <a:solidFill>
                  <a:srgbClr val="FFFFFF"/>
                </a:solidFill>
                <a:latin typeface="Arial"/>
                <a:cs typeface="Arial"/>
              </a:rPr>
              <a:t>Safety,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Division of</a:t>
            </a:r>
            <a:r>
              <a:rPr lang="en-US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FFFFFF"/>
                </a:solidFill>
                <a:latin typeface="Arial"/>
                <a:cs typeface="Arial"/>
              </a:rPr>
              <a:t>EMS</a:t>
            </a:r>
          </a:p>
          <a:p>
            <a:pPr lvl="1"/>
            <a:r>
              <a:rPr lang="en-US" b="1" spc="-10" dirty="0">
                <a:solidFill>
                  <a:srgbClr val="FFFFFF"/>
                </a:solidFill>
                <a:latin typeface="Arial"/>
                <a:cs typeface="Arial"/>
              </a:rPr>
              <a:t>Carol Cunningham, MD, Ohio EMS Medical Director</a:t>
            </a:r>
          </a:p>
          <a:p>
            <a:pPr lvl="1"/>
            <a:r>
              <a:rPr lang="en-US" b="1" spc="-10" dirty="0">
                <a:solidFill>
                  <a:srgbClr val="FFFFFF"/>
                </a:solidFill>
                <a:latin typeface="Arial"/>
                <a:cs typeface="Arial"/>
              </a:rPr>
              <a:t>Greater Miami Valley EMS Council for providing Continuing Education Credit for this presentation</a:t>
            </a:r>
          </a:p>
          <a:p>
            <a:pPr lvl="1"/>
            <a:r>
              <a:rPr lang="en-US" b="1" spc="-10" dirty="0">
                <a:solidFill>
                  <a:srgbClr val="FFFFFF"/>
                </a:solidFill>
                <a:latin typeface="Arial"/>
                <a:cs typeface="Arial"/>
              </a:rPr>
              <a:t>The Local Health Departments in our region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767763" y="3276600"/>
            <a:ext cx="8538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68292" y="5637600"/>
            <a:ext cx="1238316" cy="1238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98" y="5665743"/>
            <a:ext cx="1195555" cy="1195555"/>
          </a:xfrm>
          <a:prstGeom prst="rect">
            <a:avLst/>
          </a:prstGeom>
        </p:spPr>
      </p:pic>
      <p:pic>
        <p:nvPicPr>
          <p:cNvPr id="10" name="Picture 2" descr="GMVEMSC">
            <a:extLst>
              <a:ext uri="{FF2B5EF4-FFF2-40B4-BE49-F238E27FC236}">
                <a16:creationId xmlns:a16="http://schemas.microsoft.com/office/drawing/2014/main" id="{DB086418-F0E1-41CF-8E1B-4601F976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98" y="4661968"/>
            <a:ext cx="9096710" cy="10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ublic Health Logo - NACCHO">
            <a:extLst>
              <a:ext uri="{FF2B5EF4-FFF2-40B4-BE49-F238E27FC236}">
                <a16:creationId xmlns:a16="http://schemas.microsoft.com/office/drawing/2014/main" id="{6F8D9FB6-C859-4091-BE09-DC8E9136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82" y="5664252"/>
            <a:ext cx="1809180" cy="11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12"/>
    </mc:Choice>
    <mc:Fallback xmlns="">
      <p:transition spd="slow" advTm="673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176" y="887122"/>
            <a:ext cx="244919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/>
              <a:t>I</a:t>
            </a:r>
            <a:r>
              <a:rPr sz="4400" b="1" spc="-5" dirty="0"/>
              <a:t>nf</a:t>
            </a:r>
            <a:r>
              <a:rPr sz="4400" b="1" dirty="0"/>
              <a:t>l</a:t>
            </a:r>
            <a:r>
              <a:rPr sz="4400" b="1" spc="-5" dirty="0"/>
              <a:t>u</a:t>
            </a:r>
            <a:r>
              <a:rPr sz="4400" b="1" dirty="0"/>
              <a:t>e</a:t>
            </a:r>
            <a:r>
              <a:rPr sz="4400" b="1" spc="-5" dirty="0"/>
              <a:t>n</a:t>
            </a:r>
            <a:r>
              <a:rPr sz="4400" b="1" spc="5" dirty="0"/>
              <a:t>z</a:t>
            </a:r>
            <a:r>
              <a:rPr sz="4400" b="1" dirty="0"/>
              <a:t>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4176" y="1913021"/>
            <a:ext cx="7609205" cy="3692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3350">
              <a:lnSpc>
                <a:spcPct val="12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highly contagious viral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illness  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Virus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exists in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endParaRPr sz="3200" dirty="0">
              <a:latin typeface="Arial"/>
              <a:cs typeface="Arial"/>
            </a:endParaRPr>
          </a:p>
          <a:p>
            <a:pPr marL="413384" marR="5080" indent="-287020">
              <a:spcBef>
                <a:spcPts val="68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A: Moderate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severe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illness, occurs  in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2800" dirty="0">
              <a:latin typeface="Arial"/>
              <a:cs typeface="Arial"/>
            </a:endParaRPr>
          </a:p>
          <a:p>
            <a:pPr marL="413384" marR="175260" indent="-287020">
              <a:spcBef>
                <a:spcPts val="67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B: Milder illness, occurs primarily in  children</a:t>
            </a:r>
            <a:endParaRPr sz="2800" dirty="0">
              <a:latin typeface="Arial"/>
              <a:cs typeface="Arial"/>
            </a:endParaRPr>
          </a:p>
          <a:p>
            <a:pPr marL="12700">
              <a:spcBef>
                <a:spcPts val="75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Multiple strains in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type of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virus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6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80"/>
    </mc:Choice>
    <mc:Fallback xmlns="">
      <p:transition spd="slow" advTm="846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070" y="930237"/>
            <a:ext cx="3657804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/>
              <a:t>COVID-19</a:t>
            </a:r>
            <a:endParaRPr sz="4400" b="1" dirty="0"/>
          </a:p>
        </p:txBody>
      </p:sp>
      <p:sp>
        <p:nvSpPr>
          <p:cNvPr id="24" name="object 24"/>
          <p:cNvSpPr txBox="1"/>
          <p:nvPr/>
        </p:nvSpPr>
        <p:spPr>
          <a:xfrm>
            <a:off x="104070" y="2025316"/>
            <a:ext cx="7772604" cy="1194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3350">
              <a:lnSpc>
                <a:spcPct val="12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highly contagious viral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illness  </a:t>
            </a:r>
            <a:r>
              <a:rPr lang="en-US" sz="3200" b="1" spc="-15" dirty="0">
                <a:solidFill>
                  <a:srgbClr val="FFFFFF"/>
                </a:solidFill>
                <a:latin typeface="Arial"/>
                <a:cs typeface="Arial"/>
              </a:rPr>
              <a:t>Caused by SARS-CoV-2 virus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2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1"/>
    </mc:Choice>
    <mc:Fallback xmlns="">
      <p:transition spd="slow" advTm="2315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114</TotalTime>
  <Words>3093</Words>
  <Application>Microsoft Office PowerPoint</Application>
  <PresentationFormat>Widescreen</PresentationFormat>
  <Paragraphs>429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Merriweather</vt:lpstr>
      <vt:lpstr>Open Sans</vt:lpstr>
      <vt:lpstr>Times New Roman</vt:lpstr>
      <vt:lpstr>Trebuchet MS</vt:lpstr>
      <vt:lpstr>Wingdings</vt:lpstr>
      <vt:lpstr>Berlin</vt:lpstr>
      <vt:lpstr>Vaccinations by EMS Providers  Primarily for AEMTs and Paramedics in the      GMVEMSC region</vt:lpstr>
      <vt:lpstr>Vaccinations  by EMS Providers</vt:lpstr>
      <vt:lpstr>Vaccinations  by EMS Providers</vt:lpstr>
      <vt:lpstr>Mission</vt:lpstr>
      <vt:lpstr>Objectives</vt:lpstr>
      <vt:lpstr>Objectives</vt:lpstr>
      <vt:lpstr>Potential Roles for EMS Personnel During Vaccination Campaigns</vt:lpstr>
      <vt:lpstr>Influenza</vt:lpstr>
      <vt:lpstr>COVID-19</vt:lpstr>
      <vt:lpstr>Influenza</vt:lpstr>
      <vt:lpstr>COVID-19</vt:lpstr>
      <vt:lpstr>Influenza</vt:lpstr>
      <vt:lpstr>COVID-19</vt:lpstr>
      <vt:lpstr>PowerPoint Presentation</vt:lpstr>
      <vt:lpstr>Recent Impact of  Influenza in the USA</vt:lpstr>
      <vt:lpstr>Seasonal Influenza</vt:lpstr>
      <vt:lpstr>Evolution of the  Influenza Vaccine</vt:lpstr>
      <vt:lpstr>Types of Influenza Vaccine</vt:lpstr>
      <vt:lpstr>Types of COVID-19 Vaccine</vt:lpstr>
      <vt:lpstr>PowerPoint Presentation</vt:lpstr>
      <vt:lpstr>Requirements</vt:lpstr>
      <vt:lpstr>Liability Protections</vt:lpstr>
      <vt:lpstr>Partnership with Public Health</vt:lpstr>
      <vt:lpstr>PowerPoint Presentation</vt:lpstr>
      <vt:lpstr>Vaccine Administration</vt:lpstr>
      <vt:lpstr>Vaccine Administration</vt:lpstr>
      <vt:lpstr>Inactivated (Intramuscular) Influenza Vaccine Contraindications/Precautions</vt:lpstr>
      <vt:lpstr>Immunocompromised persons may have  a reduced immune response to the  vaccine</vt:lpstr>
      <vt:lpstr>Patient Counseling</vt:lpstr>
      <vt:lpstr>Patient Preparation</vt:lpstr>
      <vt:lpstr>Infection Control</vt:lpstr>
      <vt:lpstr>PPE</vt:lpstr>
      <vt:lpstr>Vaccine Preparation</vt:lpstr>
      <vt:lpstr>Vaccine Preparation</vt:lpstr>
      <vt:lpstr>Vaccine Preparation</vt:lpstr>
      <vt:lpstr>Vaccine Preparation</vt:lpstr>
      <vt:lpstr>Vaccine Preparation:  Precautions</vt:lpstr>
      <vt:lpstr>Vaccine Administration:  Intramuscular</vt:lpstr>
      <vt:lpstr>PowerPoint Presentation</vt:lpstr>
      <vt:lpstr>PowerPoint Presentation</vt:lpstr>
      <vt:lpstr>PowerPoint Presentation</vt:lpstr>
      <vt:lpstr>IM Injections in Deltoid Muscle </vt:lpstr>
      <vt:lpstr>Special Situations</vt:lpstr>
      <vt:lpstr>Intramuscular Influenza Vaccine  Adverse Reactions</vt:lpstr>
      <vt:lpstr>Intranasal Influenza Vaccine</vt:lpstr>
      <vt:lpstr>Intranasal Influenza Vaccine  Contraindications</vt:lpstr>
      <vt:lpstr>Intranasal Influenza Vaccine  Contraindications</vt:lpstr>
      <vt:lpstr>Intranasal Influenza Vaccine  Contraindications</vt:lpstr>
      <vt:lpstr>Intranasal Influenza Vaccine  Precautions</vt:lpstr>
      <vt:lpstr>Adverse Reactions</vt:lpstr>
      <vt:lpstr>Intranasal Influenza Vaccine Administration</vt:lpstr>
      <vt:lpstr>Documentation</vt:lpstr>
      <vt:lpstr>Documentation</vt:lpstr>
      <vt:lpstr>Documentation</vt:lpstr>
      <vt:lpstr>Vaccination Information  Statement (VIS)</vt:lpstr>
      <vt:lpstr>Emergency Use Authorization (EUA)</vt:lpstr>
      <vt:lpstr>Reporting to the Vaccine Adverse Event Reporting System (VAERS) </vt:lpstr>
      <vt:lpstr>EUA Fact Sheet for Healthcare Providers </vt:lpstr>
      <vt:lpstr>EUA Fact Sheet for Recipients </vt:lpstr>
      <vt:lpstr>Skills Checklist for Immunization</vt:lpstr>
      <vt:lpstr>Reference and  Suggested Handout</vt:lpstr>
      <vt:lpstr>COVID-19 Vaccination Efforts</vt:lpstr>
      <vt:lpstr>Promising Vaccine Candidates (As of 11/20/2020, limited information is available on vaccines in Phase 2 and 3 Testing, additional information to be announced)</vt:lpstr>
      <vt:lpstr>Storage and Handling </vt:lpstr>
      <vt:lpstr>COVID-19 Vaccine Temperature Excursion</vt:lpstr>
      <vt:lpstr>Cold Chain Requirements</vt:lpstr>
      <vt:lpstr>Cold Chain Requirements</vt:lpstr>
      <vt:lpstr>Thawing Processes for COVID Vaccines</vt:lpstr>
      <vt:lpstr>Diluent Reconstitution</vt:lpstr>
      <vt:lpstr>Last Steps</vt:lpstr>
      <vt:lpstr>Our thanks to: </vt:lpstr>
    </vt:vector>
  </TitlesOfParts>
  <Company>City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Vaccinations by EMS Providers  Primarily for AEMTs and Paramedics in the      GMVEMSC region</dc:title>
  <dc:creator>Rose, William</dc:creator>
  <cp:lastModifiedBy>Rose, William</cp:lastModifiedBy>
  <cp:revision>14</cp:revision>
  <dcterms:created xsi:type="dcterms:W3CDTF">2020-12-02T19:20:15Z</dcterms:created>
  <dcterms:modified xsi:type="dcterms:W3CDTF">2020-12-02T21:15:14Z</dcterms:modified>
</cp:coreProperties>
</file>